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62" r:id="rId5"/>
    <p:sldId id="259" r:id="rId6"/>
    <p:sldId id="263" r:id="rId7"/>
    <p:sldId id="264" r:id="rId8"/>
    <p:sldId id="266" r:id="rId9"/>
    <p:sldId id="268" r:id="rId10"/>
    <p:sldId id="267" r:id="rId11"/>
    <p:sldId id="270" r:id="rId12"/>
    <p:sldId id="269" r:id="rId13"/>
    <p:sldId id="280" r:id="rId14"/>
    <p:sldId id="281" r:id="rId15"/>
    <p:sldId id="282" r:id="rId16"/>
    <p:sldId id="271" r:id="rId17"/>
    <p:sldId id="283" r:id="rId18"/>
    <p:sldId id="272" r:id="rId19"/>
    <p:sldId id="274" r:id="rId20"/>
    <p:sldId id="279" r:id="rId21"/>
    <p:sldId id="284" r:id="rId22"/>
    <p:sldId id="275" r:id="rId23"/>
    <p:sldId id="285" r:id="rId24"/>
    <p:sldId id="286" r:id="rId25"/>
    <p:sldId id="265" r:id="rId26"/>
    <p:sldId id="276" r:id="rId27"/>
    <p:sldId id="278" r:id="rId28"/>
    <p:sldId id="287" r:id="rId29"/>
    <p:sldId id="288" r:id="rId30"/>
    <p:sldId id="289" r:id="rId31"/>
    <p:sldId id="290" r:id="rId32"/>
    <p:sldId id="27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428"/>
    <a:srgbClr val="23325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3"/>
    <p:restoredTop sz="94695"/>
  </p:normalViewPr>
  <p:slideViewPr>
    <p:cSldViewPr snapToGrid="0">
      <p:cViewPr varScale="1">
        <p:scale>
          <a:sx n="136" d="100"/>
          <a:sy n="136" d="100"/>
        </p:scale>
        <p:origin x="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96085"/>
            <a:ext cx="10833100" cy="1408430"/>
          </a:xfrm>
        </p:spPr>
        <p:txBody>
          <a:bodyPr anchor="b"/>
          <a:lstStyle>
            <a:lvl1pPr algn="ctr">
              <a:defRPr sz="6000" b="1">
                <a:solidFill>
                  <a:srgbClr val="23325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C55ED-920E-DC43-965D-C74FA89125C0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A9F2-352C-1845-AD53-9E647F6D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_ 4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C55ED-920E-DC43-965D-C74FA89125C0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A9F2-352C-1845-AD53-9E647F6D60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3720" y="2269490"/>
            <a:ext cx="10760710" cy="1231900"/>
          </a:xfrm>
        </p:spPr>
        <p:txBody>
          <a:bodyPr anchor="t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3090" y="3501390"/>
            <a:ext cx="10760710" cy="614045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FFC42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095" y="1533525"/>
            <a:ext cx="10835640" cy="1085850"/>
          </a:xfrm>
        </p:spPr>
        <p:txBody>
          <a:bodyPr anchor="t"/>
          <a:lstStyle>
            <a:lvl1pPr algn="l">
              <a:defRPr sz="4400" b="1">
                <a:solidFill>
                  <a:srgbClr val="23325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095" y="2679065"/>
            <a:ext cx="10835640" cy="14998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C55ED-920E-DC43-965D-C74FA89125C0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A9F2-352C-1845-AD53-9E647F6D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23325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961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C55ED-920E-DC43-965D-C74FA89125C0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A9F2-352C-1845-AD53-9E647F6D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780" y="365125"/>
            <a:ext cx="9939020" cy="1325880"/>
          </a:xfrm>
        </p:spPr>
        <p:txBody>
          <a:bodyPr/>
          <a:lstStyle>
            <a:lvl1pPr>
              <a:defRPr b="1">
                <a:solidFill>
                  <a:srgbClr val="23325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4145" y="1825625"/>
            <a:ext cx="9747250" cy="39846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C55ED-920E-DC43-965D-C74FA89125C0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A9F2-352C-1845-AD53-9E647F6D6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580" y="2272665"/>
            <a:ext cx="11376660" cy="94805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C55ED-920E-DC43-965D-C74FA89125C0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A9F2-352C-1845-AD53-9E647F6D60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Box 7"/>
          <p:cNvSpPr txBox="1"/>
          <p:nvPr userDrawn="1"/>
        </p:nvSpPr>
        <p:spPr>
          <a:xfrm>
            <a:off x="328295" y="3268345"/>
            <a:ext cx="113512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EC55ED-920E-DC43-965D-C74FA89125C0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3CA9F2-352C-1845-AD53-9E647F6D60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bcontentdev.com/drupalco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ac.ed.ac.uk/edweb-2" TargetMode="External"/><Relationship Id="rId2" Type="http://schemas.openxmlformats.org/officeDocument/2006/relationships/hyperlink" Target="https://events.drupal.org/rotterdam2026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blogs.ed.ac.uk/website-communications/the-new-edweb2-update-has-successfully-implemented-sustainable-web-design-principles-across-65539-webpages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" TargetMode="External"/><Relationship Id="rId2" Type="http://schemas.openxmlformats.org/officeDocument/2006/relationships/hyperlink" Target="https://information-services.ed.ac.uk/computing/comms-and-collab/elm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w3.org/TR/web-sustainability-guidelines/" TargetMode="External"/><Relationship Id="rId4" Type="http://schemas.openxmlformats.org/officeDocument/2006/relationships/hyperlink" Target="https://digital-strategy.ec.europa.eu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upal.org/association/open-web-manifesto" TargetMode="External"/><Relationship Id="rId2" Type="http://schemas.openxmlformats.org/officeDocument/2006/relationships/hyperlink" Target="https://www.iea.org/reports/key-questions-on-energy-and-ai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rupal.org/project/ai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johnwalterlockhart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Skin in the game</a:t>
            </a:r>
            <a:br>
              <a:rPr lang="en-GB" dirty="0"/>
            </a:br>
            <a:r>
              <a:rPr lang="en-GB" dirty="0"/>
              <a:t>Digital Sovereignty, AI and Sustainability in Drupal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EAF59F-28ED-E7D7-84B3-B3E9282C99E0}"/>
              </a:ext>
            </a:extLst>
          </p:cNvPr>
          <p:cNvSpPr txBox="1"/>
          <p:nvPr/>
        </p:nvSpPr>
        <p:spPr>
          <a:xfrm>
            <a:off x="3261270" y="3429000"/>
            <a:ext cx="59869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John Lockhart</a:t>
            </a:r>
          </a:p>
          <a:p>
            <a:pPr algn="ctr"/>
            <a:r>
              <a:rPr lang="en-US" sz="2400" dirty="0"/>
              <a:t>School Web Development Officer</a:t>
            </a:r>
          </a:p>
          <a:p>
            <a:pPr algn="ctr"/>
            <a:r>
              <a:rPr lang="en-US" sz="2400" dirty="0"/>
              <a:t>Edinburgh Law School, University of Edinburgh</a:t>
            </a:r>
          </a:p>
          <a:p>
            <a:pPr algn="ctr"/>
            <a:r>
              <a:rPr lang="en-US" sz="2400" dirty="0">
                <a:hlinkClick r:id="rId2"/>
              </a:rPr>
              <a:t>https://www.webcontentdev.com/drupalcon/</a:t>
            </a:r>
            <a:endParaRPr lang="en-US" sz="2400" dirty="0"/>
          </a:p>
          <a:p>
            <a:pPr algn="ctr"/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 quick experiment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A quick experiment</a:t>
            </a:r>
            <a:endParaRPr lang="en-GB"/>
          </a:p>
          <a:p>
            <a:r>
              <a:rPr lang="en-GB"/>
              <a:t>Raise your hand if your organisation uses…</a:t>
            </a:r>
          </a:p>
          <a:p>
            <a:pPr lvl="1"/>
            <a:r>
              <a:rPr lang="en-GB" b="1"/>
              <a:t>SaaS?</a:t>
            </a:r>
            <a:endParaRPr lang="en-GB"/>
          </a:p>
          <a:p>
            <a:pPr lvl="1"/>
            <a:r>
              <a:rPr lang="en-GB" b="1"/>
              <a:t>Externally hosted AI?</a:t>
            </a:r>
            <a:endParaRPr lang="en-GB"/>
          </a:p>
          <a:p>
            <a:pPr lvl="1"/>
            <a:r>
              <a:rPr lang="en-GB" b="1"/>
              <a:t>Open-source software?</a:t>
            </a:r>
            <a:endParaRPr lang="en-GB"/>
          </a:p>
          <a:p>
            <a:r>
              <a:rPr lang="en-GB"/>
              <a:t>Then:</a:t>
            </a:r>
          </a:p>
          <a:p>
            <a:r>
              <a:rPr lang="en-GB" b="1"/>
              <a:t>If your biggest supplier changed its terms tomorrow…</a:t>
            </a:r>
            <a:endParaRPr lang="en-GB"/>
          </a:p>
          <a:p>
            <a:r>
              <a:rPr lang="en-GB" b="1"/>
              <a:t>how quickly could you leave?</a:t>
            </a:r>
            <a:endParaRPr lang="en-GB"/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667BF-B526-5254-84EB-7FD7B5715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9C744-29E5-275E-0E54-536A029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Sovereignty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493C6-9CCA-DD6C-F68F-D8C3C74E1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Sovereignty ≠ isolation</a:t>
            </a:r>
            <a:endParaRPr lang="en-GB"/>
          </a:p>
          <a:p>
            <a:r>
              <a:rPr lang="en-GB" b="1"/>
              <a:t>Self-hosted</a:t>
            </a:r>
            <a:r>
              <a:rPr lang="en-GB"/>
              <a:t> ≠ automatically sovereign</a:t>
            </a:r>
          </a:p>
          <a:p>
            <a:r>
              <a:rPr lang="en-GB" b="1"/>
              <a:t>Open source</a:t>
            </a:r>
            <a:r>
              <a:rPr lang="en-GB"/>
              <a:t> ≠ automatically sovereign</a:t>
            </a:r>
          </a:p>
          <a:p>
            <a:r>
              <a:rPr lang="en-GB" b="1"/>
              <a:t>Commercial service</a:t>
            </a:r>
            <a:r>
              <a:rPr lang="en-GB"/>
              <a:t> ≠ automatically non-sovereign</a:t>
            </a:r>
          </a:p>
          <a:p>
            <a:r>
              <a:rPr lang="en-GB" b="1"/>
              <a:t>Local AI</a:t>
            </a:r>
            <a:r>
              <a:rPr lang="en-GB"/>
              <a:t> ≠ automatically sustainable</a:t>
            </a:r>
          </a:p>
          <a:p>
            <a:pPr marL="0" indent="0">
              <a:buNone/>
            </a:pPr>
            <a:endParaRPr lang="en-GB"/>
          </a:p>
          <a:p>
            <a:r>
              <a:rPr lang="en-GB" b="1"/>
              <a:t>Sovereignty = meaningful choice under change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10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7FFFC-B4BC-03DA-7AF0-A69D889F5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D78F1-5DC4-94B3-A437-0CBD49D7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Sovereignty becomes measurable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59560-EC53-B7A9-42ED-3EDEC5DE3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Sovereignty becomes measurable</a:t>
            </a:r>
            <a:endParaRPr lang="en-GB"/>
          </a:p>
          <a:p>
            <a:r>
              <a:rPr lang="en-GB" b="1"/>
              <a:t>European Commission Cloud Sovereignty Framework</a:t>
            </a:r>
            <a:endParaRPr lang="en-GB"/>
          </a:p>
          <a:p>
            <a:r>
              <a:rPr lang="en-GB" b="1"/>
              <a:t>48 criteria</a:t>
            </a:r>
            <a:endParaRPr lang="en-GB"/>
          </a:p>
          <a:p>
            <a:r>
              <a:rPr lang="en-GB"/>
              <a:t>across</a:t>
            </a:r>
          </a:p>
          <a:p>
            <a:r>
              <a:rPr lang="en-GB" b="1"/>
              <a:t>8 dimensions</a:t>
            </a:r>
            <a:endParaRPr lang="en-GB"/>
          </a:p>
          <a:p>
            <a:r>
              <a:rPr lang="en-GB"/>
              <a:t>Strategic</a:t>
            </a:r>
            <a:r>
              <a:rPr lang="en-US"/>
              <a:t> </a:t>
            </a:r>
            <a:r>
              <a:rPr lang="en-GB"/>
              <a:t>Legal &amp; jurisdictional</a:t>
            </a:r>
            <a:r>
              <a:rPr lang="en-US"/>
              <a:t> </a:t>
            </a:r>
            <a:r>
              <a:rPr lang="en-GB"/>
              <a:t>Data &amp; AI</a:t>
            </a:r>
            <a:r>
              <a:rPr lang="en-US"/>
              <a:t> </a:t>
            </a:r>
            <a:r>
              <a:rPr lang="en-GB"/>
              <a:t>Operational</a:t>
            </a:r>
            <a:r>
              <a:rPr lang="en-US"/>
              <a:t> </a:t>
            </a:r>
            <a:r>
              <a:rPr lang="en-GB"/>
              <a:t>Supply chain</a:t>
            </a:r>
            <a:r>
              <a:rPr lang="en-US"/>
              <a:t> </a:t>
            </a:r>
            <a:r>
              <a:rPr lang="en-GB"/>
              <a:t>Technological</a:t>
            </a:r>
            <a:r>
              <a:rPr lang="en-US"/>
              <a:t> </a:t>
            </a:r>
            <a:r>
              <a:rPr lang="en-GB"/>
              <a:t>Security &amp; compliance</a:t>
            </a:r>
            <a:r>
              <a:rPr lang="en-US"/>
              <a:t> </a:t>
            </a:r>
            <a:r>
              <a:rPr lang="en-GB"/>
              <a:t>Environmental sustainability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90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5DD10-BEBC-2FBC-A9B5-99CB91573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05B4-4AC3-15E2-28E3-E1D21D53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Case study 1: EdWeb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E0D98-DEAE-9322-C06F-B554045C4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A shared institutional Drupal platform</a:t>
            </a:r>
            <a:endParaRPr lang="en-GB"/>
          </a:p>
          <a:p>
            <a:r>
              <a:rPr lang="en-GB" b="1"/>
              <a:t>160+ environments</a:t>
            </a:r>
            <a:endParaRPr lang="en-GB"/>
          </a:p>
          <a:p>
            <a:r>
              <a:rPr lang="en-GB" b="1"/>
              <a:t>600+ subsites</a:t>
            </a:r>
            <a:endParaRPr lang="en-GB"/>
          </a:p>
          <a:p>
            <a:r>
              <a:rPr lang="en-GB" b="1"/>
              <a:t>~1,600 editors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73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ED19B-BCCC-52FA-09B4-2BFDC681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F4218-E489-3EBC-AD38-07447BF5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Case study 1: EdWeb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3A52F-48E6-1733-D86E-3A80C7473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Local needs</a:t>
            </a:r>
            <a:endParaRPr lang="en-GB"/>
          </a:p>
          <a:p>
            <a:r>
              <a:rPr lang="en-GB"/>
              <a:t>↓</a:t>
            </a:r>
          </a:p>
          <a:p>
            <a:r>
              <a:rPr lang="en-GB" b="1"/>
              <a:t>Shared platform</a:t>
            </a:r>
            <a:endParaRPr lang="en-GB"/>
          </a:p>
          <a:p>
            <a:r>
              <a:rPr lang="en-GB"/>
              <a:t>↓</a:t>
            </a:r>
          </a:p>
          <a:p>
            <a:r>
              <a:rPr lang="en-GB" b="1"/>
              <a:t>Common standards + capability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832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F00A1-6AC1-56C2-1988-98DD2745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73F4-6C7C-9A34-B39D-68C318FB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Defaults scale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A4858-DCCA-EE7A-7FC5-A99ED4785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EdWeb</a:t>
            </a:r>
            <a:endParaRPr lang="en-GB"/>
          </a:p>
          <a:p>
            <a:r>
              <a:rPr lang="en-GB" b="1"/>
              <a:t>65,539 pages</a:t>
            </a:r>
            <a:endParaRPr lang="en-GB"/>
          </a:p>
          <a:p>
            <a:r>
              <a:rPr lang="en-GB"/>
              <a:t>Two platform changes:</a:t>
            </a:r>
          </a:p>
          <a:p>
            <a:r>
              <a:rPr lang="en-GB" b="1"/>
              <a:t>1 MB image limit</a:t>
            </a:r>
            <a:endParaRPr lang="en-GB"/>
          </a:p>
          <a:p>
            <a:r>
              <a:rPr lang="en-GB" b="1"/>
              <a:t>Automatic WebP conversion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02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49A2-CC7A-9695-7D03-246E509F4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2861D-5C0D-44C6-6B90-B936C9493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Defaults scale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B59F8-DB7C-0CE1-4217-E51D6BF9E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Estimated ~25 tonnes CO₂ saved annually*</a:t>
            </a:r>
            <a:endParaRPr lang="en-GB"/>
          </a:p>
          <a:p>
            <a:r>
              <a:rPr lang="en-GB"/>
              <a:t>*University estimate based on available data.</a:t>
            </a:r>
          </a:p>
          <a:p>
            <a:pPr marL="0" indent="0">
              <a:buNone/>
            </a:pPr>
            <a:endParaRPr lang="en-GB"/>
          </a:p>
          <a:p>
            <a:r>
              <a:rPr lang="en-GB" b="1"/>
              <a:t>Make the sustainable choice the easy choice.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85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18E53-9161-F598-C251-8C33AD7AC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28313-53E8-E5B7-E5A8-2A95FE91D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Case study 2: ELM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36FAC-FB56-C469-1217-67B37251B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/>
              <a:t>An institutional layer around AI</a:t>
            </a:r>
            <a:endParaRPr lang="en-GB"/>
          </a:p>
          <a:p>
            <a:r>
              <a:rPr lang="en-GB" b="1"/>
              <a:t>Bottom line:</a:t>
            </a:r>
            <a:endParaRPr lang="en-GB"/>
          </a:p>
          <a:p>
            <a:r>
              <a:rPr lang="en-GB" b="1"/>
              <a:t>The model does not have to be the centre of the architecture.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093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3BC8F-57BA-275B-A7EA-7009D4C28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C9917-B5A7-24C8-7382-EAB32175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ELM Architecture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459B6-3AD2-84F6-2A60-DF05EB1A6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University provides an institutional layer between users and the model providers, the Edinburgh Language Model (ELM).</a:t>
            </a:r>
          </a:p>
          <a:p>
            <a:r>
              <a:rPr lang="en-GB" dirty="0"/>
              <a:t>Prompts, chat histories and uploaded documents are stored on University infrastructure, and the University has zero-data-retention agreements with commercial LLM providers.</a:t>
            </a:r>
          </a:p>
        </p:txBody>
      </p:sp>
    </p:spTree>
    <p:extLst>
      <p:ext uri="{BB962C8B-B14F-4D97-AF65-F5344CB8AC3E}">
        <p14:creationId xmlns:p14="http://schemas.microsoft.com/office/powerpoint/2010/main" val="2445645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B077F-E346-03C6-0F54-567232373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DE44E-67C3-BA4F-46D8-763671AD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ELM Architecture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B2BD-6B9A-AEE6-CFFF-B18716D03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Behind that layer, the model can vary.</a:t>
            </a:r>
          </a:p>
          <a:p>
            <a:r>
              <a:rPr lang="en-GB" dirty="0"/>
              <a:t>ELM now provides access to several locally hosted models alongside commercial models. The current API documentation, for example, lists locally hosted </a:t>
            </a:r>
            <a:r>
              <a:rPr lang="en-GB" dirty="0" err="1"/>
              <a:t>EuroLLM</a:t>
            </a:r>
            <a:r>
              <a:rPr lang="en-GB" dirty="0"/>
              <a:t>, Llama, Mistral and Qwen models alongside OpenAI (and other external) models.</a:t>
            </a:r>
          </a:p>
        </p:txBody>
      </p:sp>
    </p:spTree>
    <p:extLst>
      <p:ext uri="{BB962C8B-B14F-4D97-AF65-F5344CB8AC3E}">
        <p14:creationId xmlns:p14="http://schemas.microsoft.com/office/powerpoint/2010/main" val="3759145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24B6A-69CB-AC6F-2F29-4444FEC6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CB3E0-D0BD-4F21-C9CC-B8A79E0FC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ELM Architecture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C5D7B-85A2-A016-CF43-1EF90D127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That produces an interesting sovereignty property.</a:t>
            </a:r>
          </a:p>
          <a:p>
            <a:r>
              <a:rPr lang="en-GB" dirty="0"/>
              <a:t>The institutional service is not synonymous with one model.</a:t>
            </a:r>
          </a:p>
          <a:p>
            <a:pPr lvl="1"/>
            <a:r>
              <a:rPr lang="en-GB" dirty="0"/>
              <a:t>Models can improve.</a:t>
            </a:r>
          </a:p>
          <a:p>
            <a:pPr lvl="1"/>
            <a:r>
              <a:rPr lang="en-GB" dirty="0"/>
              <a:t>Providers can change.</a:t>
            </a:r>
          </a:p>
          <a:p>
            <a:pPr lvl="1"/>
            <a:r>
              <a:rPr lang="en-GB" dirty="0"/>
              <a:t>Costs can change.</a:t>
            </a:r>
          </a:p>
          <a:p>
            <a:pPr lvl="1"/>
            <a:r>
              <a:rPr lang="en-GB" dirty="0"/>
              <a:t>Policy can change.</a:t>
            </a:r>
          </a:p>
          <a:p>
            <a:r>
              <a:rPr lang="en-GB" dirty="0"/>
              <a:t>The balance between local and external models can change.</a:t>
            </a:r>
          </a:p>
          <a:p>
            <a:r>
              <a:rPr lang="en-GB" dirty="0"/>
              <a:t>But the organisational gateway remains.</a:t>
            </a:r>
          </a:p>
          <a:p>
            <a:r>
              <a:rPr lang="en-GB" b="1" dirty="0"/>
              <a:t>Perhaps the sovereign architecture isn't the one with no external dependencies.</a:t>
            </a:r>
          </a:p>
          <a:p>
            <a:r>
              <a:rPr lang="en-GB" b="1" dirty="0"/>
              <a:t>Perhaps it's the one designed so that dependencies can change.</a:t>
            </a:r>
          </a:p>
        </p:txBody>
      </p:sp>
    </p:spTree>
    <p:extLst>
      <p:ext uri="{BB962C8B-B14F-4D97-AF65-F5344CB8AC3E}">
        <p14:creationId xmlns:p14="http://schemas.microsoft.com/office/powerpoint/2010/main" val="2687935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EC2B5-A9D9-6235-30AC-F40CCC23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B0EC-971D-EE1A-59C5-4F7CE0874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AI: control creates observability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F50FA-552C-02CF-72A6-E9CA6A075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Local hosting can expose:</a:t>
            </a:r>
          </a:p>
          <a:p>
            <a:r>
              <a:rPr lang="en-GB" b="1" dirty="0"/>
              <a:t>Energy</a:t>
            </a:r>
            <a:endParaRPr lang="en-GB" dirty="0"/>
          </a:p>
          <a:p>
            <a:r>
              <a:rPr lang="en-GB" b="1" dirty="0"/>
              <a:t>Cost</a:t>
            </a:r>
            <a:endParaRPr lang="en-GB" dirty="0"/>
          </a:p>
          <a:p>
            <a:r>
              <a:rPr lang="en-GB" b="1" dirty="0"/>
              <a:t>Infrastructure</a:t>
            </a:r>
            <a:endParaRPr lang="en-GB" dirty="0"/>
          </a:p>
          <a:p>
            <a:r>
              <a:rPr lang="en-GB" b="1" dirty="0"/>
              <a:t>Data flows</a:t>
            </a:r>
            <a:endParaRPr lang="en-GB" dirty="0"/>
          </a:p>
          <a:p>
            <a:r>
              <a:rPr lang="en-GB" b="1" dirty="0"/>
              <a:t>Usage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211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26322-E6F5-C72E-8CD7-E4AEA3CD2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660EE-0F45-90DC-CA89-B61C2BC5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AI: control creates observability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BA498-06C5-07C2-1CDB-D872CEF98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You cannot govern what you cannot see.</a:t>
            </a:r>
          </a:p>
          <a:p>
            <a:endParaRPr lang="en-GB" dirty="0"/>
          </a:p>
          <a:p>
            <a:r>
              <a:rPr lang="en-GB" dirty="0"/>
              <a:t>Global data-centre electricity demand is projected by the International Energy Agency (IEA) to nearly double from approximately 485 TWh in 2025 to roughly 950 TWh by 2030.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651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561C3-F5E7-9277-7D43-8CF5BD98E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74E0E-91D8-53C9-98A0-ED03D97E1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Five-C Sovereignty Test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43BAC-7BA1-F039-237C-1BEFA54D4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/>
              <a:t>CONTROL</a:t>
            </a:r>
            <a:endParaRPr lang="en-GB"/>
          </a:p>
          <a:p>
            <a:r>
              <a:rPr lang="en-GB"/>
              <a:t>Who makes the rules?</a:t>
            </a:r>
          </a:p>
          <a:p>
            <a:r>
              <a:rPr lang="en-GB" b="1"/>
              <a:t>CUSTODY</a:t>
            </a:r>
            <a:endParaRPr lang="en-GB"/>
          </a:p>
          <a:p>
            <a:r>
              <a:rPr lang="en-GB"/>
              <a:t>Where does our data go?</a:t>
            </a:r>
          </a:p>
          <a:p>
            <a:r>
              <a:rPr lang="en-GB" b="1"/>
              <a:t>CHOICE</a:t>
            </a:r>
            <a:endParaRPr lang="en-GB"/>
          </a:p>
          <a:p>
            <a:r>
              <a:rPr lang="en-GB"/>
              <a:t>Can we change direction?</a:t>
            </a:r>
          </a:p>
          <a:p>
            <a:r>
              <a:rPr lang="en-GB" b="1"/>
              <a:t>CAPABILITY</a:t>
            </a:r>
            <a:endParaRPr lang="en-GB"/>
          </a:p>
          <a:p>
            <a:r>
              <a:rPr lang="en-GB"/>
              <a:t>Can we actually operate it?</a:t>
            </a:r>
          </a:p>
          <a:p>
            <a:r>
              <a:rPr lang="en-GB" b="1"/>
              <a:t>CONSEQUENCES</a:t>
            </a:r>
            <a:endParaRPr lang="en-GB"/>
          </a:p>
          <a:p>
            <a:r>
              <a:rPr lang="en-GB"/>
              <a:t>Can we see and own its impacts?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718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50C37-086E-67A2-8BC6-ED64DB94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EFE03-83B6-416A-25C5-FA791BC7C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Exercise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D71DF-0AAB-BB07-D649-F2E9719F0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/>
              <a:t>Your organisation runs Drupal.</a:t>
            </a:r>
            <a:endParaRPr lang="en-GB" dirty="0"/>
          </a:p>
          <a:p>
            <a:r>
              <a:rPr lang="en-GB" dirty="0"/>
              <a:t>Leadership wants an </a:t>
            </a:r>
            <a:r>
              <a:rPr lang="en-GB" b="1" dirty="0"/>
              <a:t>AI editorial assistant in 90 days</a:t>
            </a:r>
            <a:r>
              <a:rPr lang="en-GB" dirty="0"/>
              <a:t>.</a:t>
            </a:r>
          </a:p>
          <a:p>
            <a:r>
              <a:rPr lang="en-GB" dirty="0"/>
              <a:t>It should:</a:t>
            </a:r>
          </a:p>
          <a:p>
            <a:pPr lvl="1"/>
            <a:r>
              <a:rPr lang="en-GB" dirty="0"/>
              <a:t>summarise pages;</a:t>
            </a:r>
          </a:p>
          <a:p>
            <a:pPr lvl="1"/>
            <a:r>
              <a:rPr lang="en-GB" dirty="0"/>
              <a:t>rewrite content;</a:t>
            </a:r>
          </a:p>
          <a:p>
            <a:pPr lvl="1"/>
            <a:r>
              <a:rPr lang="en-GB" dirty="0"/>
              <a:t>translate;</a:t>
            </a:r>
          </a:p>
          <a:p>
            <a:pPr lvl="1"/>
            <a:r>
              <a:rPr lang="en-GB" dirty="0"/>
              <a:t>suggest metadata;</a:t>
            </a:r>
          </a:p>
          <a:p>
            <a:pPr lvl="1"/>
            <a:r>
              <a:rPr lang="en-GB" dirty="0"/>
              <a:t>improve content.</a:t>
            </a:r>
          </a:p>
          <a:p>
            <a:r>
              <a:rPr lang="en-GB" dirty="0"/>
              <a:t>Editors may submit </a:t>
            </a:r>
            <a:r>
              <a:rPr lang="en-GB" b="1" dirty="0"/>
              <a:t>unpublished or personal information</a:t>
            </a:r>
            <a:r>
              <a:rPr lang="en-GB" dirty="0"/>
              <a:t>.</a:t>
            </a:r>
          </a:p>
          <a:p>
            <a:r>
              <a:rPr lang="en-GB" dirty="0"/>
              <a:t>Your team is small.</a:t>
            </a:r>
          </a:p>
          <a:p>
            <a:r>
              <a:rPr lang="en-GB" dirty="0"/>
              <a:t>Your budget is limited.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5842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70021-CB24-F0B3-C36E-9534FF845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8305-F2FE-BAEC-9981-F543784E7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Exercise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8BB54-CFCC-45DD-A2F1-38B1DE3E4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Choose your approach:</a:t>
            </a:r>
            <a:endParaRPr lang="en-GB" dirty="0"/>
          </a:p>
          <a:p>
            <a:pPr lvl="1"/>
            <a:r>
              <a:rPr lang="en-GB" b="1" dirty="0"/>
              <a:t>A — Direct commercial AI API</a:t>
            </a:r>
            <a:endParaRPr lang="en-GB" dirty="0"/>
          </a:p>
          <a:p>
            <a:pPr lvl="1"/>
            <a:r>
              <a:rPr lang="en-GB" b="1" dirty="0"/>
              <a:t>B — Institutional gateway + commercial models</a:t>
            </a:r>
            <a:endParaRPr lang="en-GB" dirty="0"/>
          </a:p>
          <a:p>
            <a:pPr lvl="1"/>
            <a:r>
              <a:rPr lang="en-GB" b="1" dirty="0"/>
              <a:t>C — Locally hosted model</a:t>
            </a:r>
            <a:endParaRPr lang="en-GB" dirty="0"/>
          </a:p>
          <a:p>
            <a:pPr lvl="1"/>
            <a:r>
              <a:rPr lang="en-GB" b="1" dirty="0"/>
              <a:t>D — Hybrid gateway: local + external models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566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550F6-0B25-D9BD-AE58-BBF94BAD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F25A9-D278-A1D1-3888-E105ADA71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Exercise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C01E7-3B55-ACC6-A5C6-05F31BDCC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Now ask these questions:</a:t>
            </a:r>
            <a:endParaRPr lang="en-GB" dirty="0"/>
          </a:p>
          <a:p>
            <a:pPr lvl="1"/>
            <a:r>
              <a:rPr lang="en-GB" b="1" dirty="0"/>
              <a:t>Control: Who can set the rules, restrict use, audit the system and change how it operates?</a:t>
            </a:r>
          </a:p>
          <a:p>
            <a:pPr lvl="1"/>
            <a:r>
              <a:rPr lang="en-GB" b="1" dirty="0"/>
              <a:t>Custody: Where do our content, prompts and logs go? Who holds them, for how long and under whose jurisdiction?</a:t>
            </a:r>
          </a:p>
          <a:p>
            <a:pPr lvl="1"/>
            <a:r>
              <a:rPr lang="en-GB" b="1" dirty="0"/>
              <a:t>Choice: Could we change provider, model or hosting arrangement without rebuilding everything?</a:t>
            </a:r>
          </a:p>
          <a:p>
            <a:pPr lvl="1"/>
            <a:r>
              <a:rPr lang="en-GB" b="1" dirty="0"/>
              <a:t>Capability: Do we have the skills, documentation, people and funding required to operate or change it?</a:t>
            </a:r>
          </a:p>
          <a:p>
            <a:pPr lvl="1"/>
            <a:r>
              <a:rPr lang="en-GB" b="1" dirty="0"/>
              <a:t>Consequences: Can we see and take responsibility for its environmental, financial and social impacts?</a:t>
            </a:r>
          </a:p>
        </p:txBody>
      </p:sp>
    </p:spTree>
    <p:extLst>
      <p:ext uri="{BB962C8B-B14F-4D97-AF65-F5344CB8AC3E}">
        <p14:creationId xmlns:p14="http://schemas.microsoft.com/office/powerpoint/2010/main" val="3462042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DA7A7-4877-1A66-51D9-8164C8D82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35DD8-2EBB-FC19-479B-B4B90317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did you trade?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43C0A-7D77-1778-F9C9-3B93FEA2D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Which architecture?</a:t>
            </a:r>
            <a:endParaRPr lang="en-GB" dirty="0"/>
          </a:p>
          <a:p>
            <a:pPr lvl="1"/>
            <a:r>
              <a:rPr lang="en-GB" b="1" dirty="0"/>
              <a:t>A — Direct API</a:t>
            </a:r>
            <a:endParaRPr lang="en-GB" dirty="0"/>
          </a:p>
          <a:p>
            <a:pPr lvl="1"/>
            <a:r>
              <a:rPr lang="en-GB" b="1" dirty="0"/>
              <a:t>B — Institutional gateway</a:t>
            </a:r>
            <a:endParaRPr lang="en-GB" dirty="0"/>
          </a:p>
          <a:p>
            <a:pPr lvl="1"/>
            <a:r>
              <a:rPr lang="en-GB" b="1" dirty="0"/>
              <a:t>C — Local</a:t>
            </a:r>
            <a:endParaRPr lang="en-GB" dirty="0"/>
          </a:p>
          <a:p>
            <a:pPr lvl="1"/>
            <a:r>
              <a:rPr lang="en-GB" b="1" dirty="0"/>
              <a:t>D — Hybrid</a:t>
            </a:r>
            <a:endParaRPr lang="en-GB" dirty="0"/>
          </a:p>
          <a:p>
            <a:r>
              <a:rPr lang="en-GB" dirty="0"/>
              <a:t>Then tell us:</a:t>
            </a:r>
          </a:p>
          <a:p>
            <a:pPr lvl="1"/>
            <a:r>
              <a:rPr lang="en-GB" b="1" dirty="0"/>
              <a:t>Your biggest risk?</a:t>
            </a:r>
            <a:endParaRPr lang="en-GB" dirty="0"/>
          </a:p>
          <a:p>
            <a:pPr lvl="1"/>
            <a:r>
              <a:rPr lang="en-GB" b="1" dirty="0"/>
              <a:t>Your (one) guardrail?</a:t>
            </a:r>
            <a:endParaRPr lang="en-GB" dirty="0"/>
          </a:p>
          <a:p>
            <a:pPr lvl="1"/>
            <a:r>
              <a:rPr lang="en-GB" b="1" dirty="0"/>
              <a:t>The trade-off you knowingly accepted?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763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54CB5-0FCA-6F65-BFDE-D8A2149C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3F9D-AE18-B2C4-DBD5-A1374E883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did you trade?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33DD3-16D3-B222-247B-CC5C3B174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What's interesting is that there isn't a perfect architecture here.</a:t>
            </a:r>
          </a:p>
          <a:p>
            <a:r>
              <a:rPr lang="en-GB" dirty="0"/>
              <a:t>We're trading things.</a:t>
            </a:r>
          </a:p>
          <a:p>
            <a:r>
              <a:rPr lang="en-GB" dirty="0"/>
              <a:t>Control against convenience.</a:t>
            </a:r>
          </a:p>
          <a:p>
            <a:r>
              <a:rPr lang="en-GB" dirty="0"/>
              <a:t>Privacy against capability.</a:t>
            </a:r>
          </a:p>
          <a:p>
            <a:r>
              <a:rPr lang="en-GB" dirty="0"/>
              <a:t>Cost against resilience.</a:t>
            </a:r>
          </a:p>
          <a:p>
            <a:r>
              <a:rPr lang="en-GB" dirty="0"/>
              <a:t>Autonomy against maintenance effort.</a:t>
            </a:r>
          </a:p>
          <a:p>
            <a:r>
              <a:rPr lang="en-GB" dirty="0"/>
              <a:t>Standardisation against local freedom.</a:t>
            </a:r>
          </a:p>
        </p:txBody>
      </p:sp>
    </p:spTree>
    <p:extLst>
      <p:ext uri="{BB962C8B-B14F-4D97-AF65-F5344CB8AC3E}">
        <p14:creationId xmlns:p14="http://schemas.microsoft.com/office/powerpoint/2010/main" val="1297371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AC421-CDB4-4E69-524C-53BCA872F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8C13-D7A7-3E1F-07C5-C0384001A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did you trade?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3F54-4D7D-2A9A-D902-D0F8B8270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And that is exactly why I prefer thinking about sovereignty as </a:t>
            </a:r>
            <a:r>
              <a:rPr lang="en-GB" b="1" dirty="0"/>
              <a:t>agency rather than purity</a:t>
            </a:r>
            <a:r>
              <a:rPr lang="en-GB" dirty="0"/>
              <a:t>.</a:t>
            </a:r>
          </a:p>
          <a:p>
            <a:r>
              <a:rPr lang="en-GB" dirty="0"/>
              <a:t>The question isn't:</a:t>
            </a:r>
          </a:p>
          <a:p>
            <a:r>
              <a:rPr lang="en-GB" dirty="0"/>
              <a:t>“Does this architecture contain a commercial supplier?”</a:t>
            </a:r>
          </a:p>
          <a:p>
            <a:r>
              <a:rPr lang="en-GB" dirty="0"/>
              <a:t>The question is:</a:t>
            </a:r>
          </a:p>
          <a:p>
            <a:r>
              <a:rPr lang="en-GB" b="1" dirty="0"/>
              <a:t>“Do we understand the dependency, can we govern it, and can we change it?”</a:t>
            </a:r>
          </a:p>
        </p:txBody>
      </p:sp>
    </p:spTree>
    <p:extLst>
      <p:ext uri="{BB962C8B-B14F-4D97-AF65-F5344CB8AC3E}">
        <p14:creationId xmlns:p14="http://schemas.microsoft.com/office/powerpoint/2010/main" val="1815892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E3089-189A-0223-ADA6-67204B170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1021E-2DAA-E65F-E8D0-9E4C5A80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Drupal does not make you sovereign.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7045A-039B-DBE4-E034-0CAF80B3F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/>
              <a:t>Drupal gives you sovereignty options.</a:t>
            </a:r>
          </a:p>
          <a:p>
            <a:endParaRPr lang="en-GB"/>
          </a:p>
          <a:p>
            <a:r>
              <a:rPr lang="en-GB" b="1"/>
              <a:t>Inspect</a:t>
            </a:r>
            <a:endParaRPr lang="en-GB"/>
          </a:p>
          <a:p>
            <a:r>
              <a:rPr lang="en-GB" b="1"/>
              <a:t>Modify</a:t>
            </a:r>
            <a:endParaRPr lang="en-GB"/>
          </a:p>
          <a:p>
            <a:r>
              <a:rPr lang="en-GB" b="1"/>
              <a:t>Extend</a:t>
            </a:r>
            <a:endParaRPr lang="en-GB"/>
          </a:p>
          <a:p>
            <a:r>
              <a:rPr lang="en-GB" b="1"/>
              <a:t>Integrate</a:t>
            </a:r>
            <a:endParaRPr lang="en-GB"/>
          </a:p>
          <a:p>
            <a:r>
              <a:rPr lang="en-GB" b="1"/>
              <a:t>Move</a:t>
            </a:r>
            <a:endParaRPr lang="en-GB"/>
          </a:p>
          <a:p>
            <a:r>
              <a:rPr lang="en-GB" b="1"/>
              <a:t>Contribute</a:t>
            </a:r>
            <a:endParaRPr lang="en-GB"/>
          </a:p>
          <a:p>
            <a:pPr marL="0" indent="0">
              <a:buNone/>
            </a:pPr>
            <a:endParaRPr lang="en-GB"/>
          </a:p>
          <a:p>
            <a:r>
              <a:rPr lang="en-GB" b="1"/>
              <a:t>Open architecture + institutional capability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964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255D6-45D3-067B-7057-C99BDF1C1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2ABE-8501-B580-2E9E-A5853A33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Freedom has a maintenance bill.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7F075-C3AA-E6C4-CA0C-4A16E5B7A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If we depend on:</a:t>
            </a:r>
          </a:p>
          <a:p>
            <a:r>
              <a:rPr lang="en-GB" b="1"/>
              <a:t>Drupal</a:t>
            </a:r>
            <a:endParaRPr lang="en-GB"/>
          </a:p>
          <a:p>
            <a:r>
              <a:rPr lang="en-GB" b="1"/>
              <a:t>open standards</a:t>
            </a:r>
            <a:endParaRPr lang="en-GB"/>
          </a:p>
          <a:p>
            <a:r>
              <a:rPr lang="en-GB" b="1"/>
              <a:t>open-source libraries</a:t>
            </a:r>
            <a:endParaRPr lang="en-GB"/>
          </a:p>
          <a:p>
            <a:r>
              <a:rPr lang="en-GB" b="1"/>
              <a:t>community knowledge</a:t>
            </a:r>
            <a:endParaRPr lang="en-GB"/>
          </a:p>
          <a:p>
            <a:r>
              <a:rPr lang="en-GB" b="1"/>
              <a:t>the open web</a:t>
            </a:r>
            <a:endParaRPr lang="en-GB"/>
          </a:p>
          <a:p>
            <a:pPr marL="0" indent="0">
              <a:buNone/>
            </a:pPr>
            <a:endParaRPr lang="en-GB"/>
          </a:p>
          <a:p>
            <a:r>
              <a:rPr lang="en-GB" b="1"/>
              <a:t>who sustains them?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714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D872C-E378-0644-9D47-E1D6929BF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D182-5473-336A-6051-ABCECC594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things to take away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B314F-305D-E597-522D-A8AAF2BA2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1: Sovereignty is a capability, not a hosting location.</a:t>
            </a:r>
          </a:p>
          <a:p>
            <a:endParaRPr lang="en-GB" dirty="0"/>
          </a:p>
          <a:p>
            <a:r>
              <a:rPr lang="en-GB" b="1" dirty="0"/>
              <a:t>2: Architecture should preserve your ability to change your mind.</a:t>
            </a:r>
            <a:endParaRPr lang="en-GB" dirty="0"/>
          </a:p>
          <a:p>
            <a:endParaRPr lang="en-GB" b="1" dirty="0"/>
          </a:p>
          <a:p>
            <a:r>
              <a:rPr lang="en-GB" b="1" dirty="0"/>
              <a:t>3</a:t>
            </a:r>
            <a:r>
              <a:rPr lang="en-GB" dirty="0"/>
              <a:t>: </a:t>
            </a:r>
            <a:r>
              <a:rPr lang="en-GB" b="1" dirty="0"/>
              <a:t>If we benefit from the open web,</a:t>
            </a:r>
            <a:r>
              <a:rPr lang="en-GB" dirty="0"/>
              <a:t> </a:t>
            </a:r>
            <a:r>
              <a:rPr lang="en-GB" b="1" dirty="0"/>
              <a:t>we share responsibility for sustaining it.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What can you change on Monday?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238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51353-7AEC-14D4-FB61-49EB2BC8C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F91D6-05BF-92B2-E9AD-3280FB13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SLIDE A — The Five 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3D637-1C1E-5778-2AA6-2283C7613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/>
              <a:t>CONTROL</a:t>
            </a:r>
            <a:endParaRPr lang="en-GB" dirty="0"/>
          </a:p>
          <a:p>
            <a:r>
              <a:rPr lang="en-GB" dirty="0"/>
              <a:t>Who sets the rules?</a:t>
            </a:r>
          </a:p>
          <a:p>
            <a:r>
              <a:rPr lang="en-GB" b="1" dirty="0"/>
              <a:t>CUSTODY</a:t>
            </a:r>
            <a:endParaRPr lang="en-GB" dirty="0"/>
          </a:p>
          <a:p>
            <a:r>
              <a:rPr lang="en-GB" dirty="0"/>
              <a:t>Who holds the data?</a:t>
            </a:r>
          </a:p>
          <a:p>
            <a:r>
              <a:rPr lang="en-GB" b="1" dirty="0"/>
              <a:t>CHOICE</a:t>
            </a:r>
            <a:endParaRPr lang="en-GB" dirty="0"/>
          </a:p>
          <a:p>
            <a:r>
              <a:rPr lang="en-GB" dirty="0"/>
              <a:t>Can we change supplier, model or platform?</a:t>
            </a:r>
          </a:p>
          <a:p>
            <a:r>
              <a:rPr lang="en-GB" b="1" dirty="0"/>
              <a:t>CAPABILITY</a:t>
            </a:r>
            <a:endParaRPr lang="en-GB" dirty="0"/>
          </a:p>
          <a:p>
            <a:r>
              <a:rPr lang="en-GB" dirty="0"/>
              <a:t>Do we possess the knowledge and resources to exercise that choice?</a:t>
            </a:r>
          </a:p>
          <a:p>
            <a:r>
              <a:rPr lang="en-GB" b="1" dirty="0"/>
              <a:t>CONSEQUENCES</a:t>
            </a:r>
            <a:endParaRPr lang="en-GB" dirty="0"/>
          </a:p>
          <a:p>
            <a:r>
              <a:rPr lang="en-GB" dirty="0"/>
              <a:t>Can we identify and take responsibility for environmental, financial and social impacts?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79592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FE0B5-2661-77B2-B221-E1D4289B6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DB7F-F3DA-C7EE-615C-0D3DBCDCF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SLIDE B —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4B984-EBE5-80C1-0090-FE313EAF4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err="1"/>
              <a:t>DrupalCon</a:t>
            </a:r>
            <a:r>
              <a:rPr lang="en-GB" b="1" dirty="0"/>
              <a:t> Rotterdam 2026</a:t>
            </a:r>
            <a:br>
              <a:rPr lang="en-GB" dirty="0"/>
            </a:br>
            <a:r>
              <a:rPr lang="en-GB" dirty="0"/>
              <a:t>Session programme and Digital Sovereignty &amp; Open Web track.</a:t>
            </a:r>
            <a:br>
              <a:rPr lang="en-GB" dirty="0"/>
            </a:br>
            <a:r>
              <a:rPr lang="en-GB" dirty="0">
                <a:hlinkClick r:id="rId2"/>
              </a:rPr>
              <a:t>https://events.drupal.org/rotterdam2026/</a:t>
            </a:r>
            <a:endParaRPr lang="en-GB" dirty="0"/>
          </a:p>
          <a:p>
            <a:r>
              <a:rPr lang="en-GB" b="1" dirty="0"/>
              <a:t>University of Edinburgh — EdWeb2</a:t>
            </a:r>
            <a:br>
              <a:rPr lang="en-GB" dirty="0"/>
            </a:br>
            <a:r>
              <a:rPr lang="en-GB" dirty="0"/>
              <a:t>Platform scale and operating model.</a:t>
            </a:r>
            <a:br>
              <a:rPr lang="en-GB" dirty="0"/>
            </a:br>
            <a:r>
              <a:rPr lang="en-GB" dirty="0">
                <a:hlinkClick r:id="rId3"/>
              </a:rPr>
              <a:t>https://wac.ed.ac.uk/edweb-2</a:t>
            </a:r>
            <a:endParaRPr lang="en-GB" dirty="0"/>
          </a:p>
          <a:p>
            <a:r>
              <a:rPr lang="en-GB" b="1" dirty="0"/>
              <a:t>University of Edinburgh — EdWeb2 sustainability case study</a:t>
            </a:r>
            <a:br>
              <a:rPr lang="en-GB" dirty="0"/>
            </a:br>
            <a:r>
              <a:rPr lang="en-GB" dirty="0"/>
              <a:t>Image optimisation across 65,539 webpages.</a:t>
            </a:r>
            <a:br>
              <a:rPr lang="en-GB" dirty="0"/>
            </a:br>
            <a:r>
              <a:rPr lang="en-GB" dirty="0">
                <a:hlinkClick r:id="rId4"/>
              </a:rPr>
              <a:t>https://blogs.ed.ac.uk/website-communications/the-new-edweb2-update-has-successfully-implemented-sustainable-web-design-principles-across-65539-webpages/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5516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5FB3F-E85B-E194-6F46-25D3D42D7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F24B-FC90-93DB-7130-BFDD3485F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SLIDE B —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D6653-9C5E-E57E-7E61-1FA5CCC52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University of Edinburgh — ELM</a:t>
            </a:r>
            <a:br>
              <a:rPr lang="en-GB" dirty="0"/>
            </a:br>
            <a:r>
              <a:rPr lang="en-GB" dirty="0"/>
              <a:t>Introduction, AI principles, locally and commercially hosted model documentation.</a:t>
            </a:r>
            <a:br>
              <a:rPr lang="en-GB" dirty="0"/>
            </a:br>
            <a:r>
              <a:rPr lang="en-GB" dirty="0">
                <a:hlinkClick r:id="rId2"/>
              </a:rPr>
              <a:t>https://information-services.ed.ac.uk/computing/comms-and-collab/elm</a:t>
            </a:r>
            <a:endParaRPr lang="en-GB" dirty="0"/>
          </a:p>
          <a:p>
            <a:r>
              <a:rPr lang="en-GB" b="1" dirty="0"/>
              <a:t>European Commission</a:t>
            </a:r>
            <a:br>
              <a:rPr lang="en-GB" dirty="0"/>
            </a:br>
            <a:r>
              <a:rPr lang="en-GB" dirty="0"/>
              <a:t>Cloud Sovereignty Framework; EU Open Source Strategy; 2026 European Technological Sovereignty package.</a:t>
            </a:r>
            <a:br>
              <a:rPr lang="en-GB" dirty="0"/>
            </a:br>
            <a:r>
              <a:rPr lang="en-GB" dirty="0">
                <a:hlinkClick r:id="rId3"/>
              </a:rPr>
              <a:t>https://commission.europa.eu/</a:t>
            </a:r>
            <a:r>
              <a:rPr lang="en-GB" dirty="0"/>
              <a:t> - </a:t>
            </a:r>
            <a:r>
              <a:rPr lang="en-GB" dirty="0">
                <a:hlinkClick r:id="rId4"/>
              </a:rPr>
              <a:t>https://digital-strategy.ec.europa.eu/</a:t>
            </a:r>
            <a:endParaRPr lang="en-GB" dirty="0"/>
          </a:p>
          <a:p>
            <a:r>
              <a:rPr lang="en-GB" b="1" dirty="0"/>
              <a:t>W3C</a:t>
            </a:r>
            <a:br>
              <a:rPr lang="en-GB" dirty="0"/>
            </a:br>
            <a:r>
              <a:rPr lang="en-GB" dirty="0"/>
              <a:t>Web Sustainability Guidelines, Draft Note, 20 August 2026.</a:t>
            </a:r>
            <a:br>
              <a:rPr lang="en-GB" dirty="0"/>
            </a:br>
            <a:r>
              <a:rPr lang="en-GB" dirty="0">
                <a:hlinkClick r:id="rId5"/>
              </a:rPr>
              <a:t>https://www.w3.org/TR/web-sustainability-guidelines/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639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32A1B-2D79-32A9-7873-11E20DE5B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99BE0-6710-3F95-EF0A-339F45F73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SLIDE B —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C5DEA-F8E7-5E93-68C7-42356355C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International Energy Agency</a:t>
            </a:r>
            <a:br>
              <a:rPr lang="en-GB" dirty="0"/>
            </a:br>
            <a:r>
              <a:rPr lang="en-GB" dirty="0"/>
              <a:t>Key Questions on Energy and AI, 2026.</a:t>
            </a:r>
            <a:br>
              <a:rPr lang="en-GB" dirty="0"/>
            </a:br>
            <a:r>
              <a:rPr lang="en-GB" dirty="0">
                <a:hlinkClick r:id="rId2"/>
              </a:rPr>
              <a:t>https://www.iea.org/reports/key-questions-on-energy-and-ai</a:t>
            </a:r>
            <a:endParaRPr lang="en-GB" dirty="0"/>
          </a:p>
          <a:p>
            <a:r>
              <a:rPr lang="en-GB" b="1" dirty="0"/>
              <a:t>Drupal Association</a:t>
            </a:r>
            <a:br>
              <a:rPr lang="en-GB" dirty="0"/>
            </a:br>
            <a:r>
              <a:rPr lang="en-GB" dirty="0"/>
              <a:t>Open Web Manifesto.</a:t>
            </a:r>
            <a:br>
              <a:rPr lang="en-GB" dirty="0"/>
            </a:br>
            <a:r>
              <a:rPr lang="en-GB" dirty="0">
                <a:hlinkClick r:id="rId3"/>
              </a:rPr>
              <a:t>https://www.drupal.org/association/open-web-manifesto</a:t>
            </a:r>
            <a:endParaRPr lang="en-GB" dirty="0"/>
          </a:p>
          <a:p>
            <a:r>
              <a:rPr lang="en-GB" b="1" dirty="0"/>
              <a:t>Drupal AI project</a:t>
            </a:r>
            <a:br>
              <a:rPr lang="en-GB" dirty="0"/>
            </a:br>
            <a:r>
              <a:rPr lang="en-GB" dirty="0"/>
              <a:t>Provider abstraction, rerouting and related Drupal AI functionality.</a:t>
            </a:r>
            <a:br>
              <a:rPr lang="en-GB" dirty="0"/>
            </a:br>
            <a:r>
              <a:rPr lang="en-GB" dirty="0">
                <a:hlinkClick r:id="rId4"/>
              </a:rPr>
              <a:t>https://www.drupal.org/project/ai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671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86400-3737-EDF2-B420-458FF6C46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3F2D3-B2B0-4228-9298-71BB2AED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C3CA6-6CF8-3B1A-82E4-3791E31B6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https://www.linkedin.com/in/johnwalterlockhart/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045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54234CAECDD542B2074F42C288766F" ma:contentTypeVersion="18" ma:contentTypeDescription="Create a new document." ma:contentTypeScope="" ma:versionID="ee8ac3b648539f936bd13e8649f60a54">
  <xsd:schema xmlns:xsd="http://www.w3.org/2001/XMLSchema" xmlns:xs="http://www.w3.org/2001/XMLSchema" xmlns:p="http://schemas.microsoft.com/office/2006/metadata/properties" xmlns:ns2="1fb43b76-9a85-4d47-adb3-cda2b2f051e4" xmlns:ns3="1cf3c7ec-d4de-48c8-a1e5-74531eb04d47" targetNamespace="http://schemas.microsoft.com/office/2006/metadata/properties" ma:root="true" ma:fieldsID="471c572574fc7f18201859b4c184035c" ns2:_="" ns3:_="">
    <xsd:import namespace="1fb43b76-9a85-4d47-adb3-cda2b2f051e4"/>
    <xsd:import namespace="1cf3c7ec-d4de-48c8-a1e5-74531eb04d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b43b76-9a85-4d47-adb3-cda2b2f051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3c3a554-380f-4f84-8be9-b4a63924fa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3c7ec-d4de-48c8-a1e5-74531eb04d4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f00d15b-4d81-49b3-a308-e8f1ec435994}" ma:internalName="TaxCatchAll" ma:showField="CatchAllData" ma:web="1cf3c7ec-d4de-48c8-a1e5-74531eb04d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b43b76-9a85-4d47-adb3-cda2b2f051e4">
      <Terms xmlns="http://schemas.microsoft.com/office/infopath/2007/PartnerControls"/>
    </lcf76f155ced4ddcb4097134ff3c332f>
    <TaxCatchAll xmlns="1cf3c7ec-d4de-48c8-a1e5-74531eb04d47" xsi:nil="true"/>
  </documentManagement>
</p:properties>
</file>

<file path=customXml/itemProps1.xml><?xml version="1.0" encoding="utf-8"?>
<ds:datastoreItem xmlns:ds="http://schemas.openxmlformats.org/officeDocument/2006/customXml" ds:itemID="{C134B006-2730-477D-A4FB-7B36313F9F6B}">
  <ds:schemaRefs/>
</ds:datastoreItem>
</file>

<file path=customXml/itemProps2.xml><?xml version="1.0" encoding="utf-8"?>
<ds:datastoreItem xmlns:ds="http://schemas.openxmlformats.org/officeDocument/2006/customXml" ds:itemID="{80E8B5DF-5211-43EB-A309-80E7DCB23509}">
  <ds:schemaRefs/>
</ds:datastoreItem>
</file>

<file path=customXml/itemProps3.xml><?xml version="1.0" encoding="utf-8"?>
<ds:datastoreItem xmlns:ds="http://schemas.openxmlformats.org/officeDocument/2006/customXml" ds:itemID="{6565165F-9562-4191-8E71-F9668D1C85B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1271</Words>
  <Application>Microsoft Macintosh PowerPoint</Application>
  <PresentationFormat>Widescreen</PresentationFormat>
  <Paragraphs>196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Skin in the game Digital Sovereignty, AI and Sustainability in Drupal</vt:lpstr>
      <vt:lpstr>A quick experiment</vt:lpstr>
      <vt:lpstr>Sovereignty</vt:lpstr>
      <vt:lpstr>Sovereignty becomes measurable</vt:lpstr>
      <vt:lpstr>Case study 1: EdWeb</vt:lpstr>
      <vt:lpstr>Case study 1: EdWeb</vt:lpstr>
      <vt:lpstr>Defaults scale</vt:lpstr>
      <vt:lpstr>Defaults scale</vt:lpstr>
      <vt:lpstr>Case study 2: ELM</vt:lpstr>
      <vt:lpstr>ELM Architecture</vt:lpstr>
      <vt:lpstr>ELM Architecture</vt:lpstr>
      <vt:lpstr>ELM Architecture</vt:lpstr>
      <vt:lpstr>AI: control creates observability</vt:lpstr>
      <vt:lpstr>AI: control creates observability</vt:lpstr>
      <vt:lpstr>The Five-C Sovereignty Test</vt:lpstr>
      <vt:lpstr>Exercise</vt:lpstr>
      <vt:lpstr>Exercise</vt:lpstr>
      <vt:lpstr>Exercise</vt:lpstr>
      <vt:lpstr>What did you trade?</vt:lpstr>
      <vt:lpstr>What did you trade?</vt:lpstr>
      <vt:lpstr>What did you trade?</vt:lpstr>
      <vt:lpstr>Drupal does not make you sovereign.</vt:lpstr>
      <vt:lpstr>Freedom has a maintenance bill.</vt:lpstr>
      <vt:lpstr>Three things to take away</vt:lpstr>
      <vt:lpstr>APPENDIX SLIDE A — The Five Cs</vt:lpstr>
      <vt:lpstr>APPENDIX SLIDE B — Sources</vt:lpstr>
      <vt:lpstr>APPENDIX SLIDE B — Sources</vt:lpstr>
      <vt:lpstr>APPENDIX SLIDE B — Sources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Figueroa</dc:creator>
  <cp:lastModifiedBy>John Lockhart</cp:lastModifiedBy>
  <cp:revision>18</cp:revision>
  <dcterms:created xsi:type="dcterms:W3CDTF">2025-04-09T07:35:00Z</dcterms:created>
  <dcterms:modified xsi:type="dcterms:W3CDTF">2026-09-30T10:14:20Z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0x0101003254234CAECDD542B2074F42C288766F</vt:lpwstr>
  </property>
  <property fmtid="{D5CDD505-2E9C-101B-9397-08002B2CF9AE}" pid="3" name="ICV">
    <vt:lpwstr>36FAD9506ED94CCD90E1701FFCEF8691_12</vt:lpwstr>
  </property>
  <property fmtid="{D5CDD505-2E9C-101B-9397-08002B2CF9AE}" pid="4" name="KSOProductBuildVer">
    <vt:lpwstr>1033-12.2.0.23196</vt:lpwstr>
  </property>
</Properties>
</file>