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0"/>
  </p:notesMasterIdLst>
  <p:sldIdLst>
    <p:sldId id="256" r:id="rId5"/>
    <p:sldId id="257" r:id="rId6"/>
    <p:sldId id="258" r:id="rId7"/>
    <p:sldId id="280" r:id="rId8"/>
    <p:sldId id="279" r:id="rId9"/>
    <p:sldId id="259" r:id="rId10"/>
    <p:sldId id="260" r:id="rId11"/>
    <p:sldId id="281" r:id="rId12"/>
    <p:sldId id="261" r:id="rId13"/>
    <p:sldId id="282" r:id="rId14"/>
    <p:sldId id="262" r:id="rId15"/>
    <p:sldId id="283" r:id="rId16"/>
    <p:sldId id="284" r:id="rId17"/>
    <p:sldId id="263" r:id="rId18"/>
    <p:sldId id="285" r:id="rId19"/>
    <p:sldId id="264" r:id="rId20"/>
    <p:sldId id="265" r:id="rId21"/>
    <p:sldId id="266" r:id="rId22"/>
    <p:sldId id="267" r:id="rId23"/>
    <p:sldId id="286" r:id="rId24"/>
    <p:sldId id="301" r:id="rId25"/>
    <p:sldId id="269" r:id="rId26"/>
    <p:sldId id="270" r:id="rId27"/>
    <p:sldId id="272" r:id="rId28"/>
    <p:sldId id="293" r:id="rId29"/>
    <p:sldId id="287" r:id="rId30"/>
    <p:sldId id="288" r:id="rId31"/>
    <p:sldId id="289" r:id="rId32"/>
    <p:sldId id="290" r:id="rId33"/>
    <p:sldId id="291" r:id="rId34"/>
    <p:sldId id="292" r:id="rId35"/>
    <p:sldId id="273" r:id="rId36"/>
    <p:sldId id="274" r:id="rId37"/>
    <p:sldId id="275" r:id="rId38"/>
    <p:sldId id="276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24" r:id="rId47"/>
    <p:sldId id="325" r:id="rId48"/>
    <p:sldId id="326" r:id="rId49"/>
    <p:sldId id="328" r:id="rId50"/>
    <p:sldId id="329" r:id="rId51"/>
    <p:sldId id="330" r:id="rId52"/>
    <p:sldId id="327" r:id="rId53"/>
    <p:sldId id="331" r:id="rId54"/>
    <p:sldId id="332" r:id="rId55"/>
    <p:sldId id="333" r:id="rId56"/>
    <p:sldId id="334" r:id="rId57"/>
    <p:sldId id="335" r:id="rId58"/>
    <p:sldId id="336" r:id="rId59"/>
    <p:sldId id="277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278" r:id="rId68"/>
    <p:sldId id="302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04E5BE-DFA6-4212-BB4E-F5254FF1602C}" v="4" dt="2024-09-23T17:04:45.2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98" autoAdjust="0"/>
  </p:normalViewPr>
  <p:slideViewPr>
    <p:cSldViewPr snapToGrid="0">
      <p:cViewPr varScale="1">
        <p:scale>
          <a:sx n="66" d="100"/>
          <a:sy n="66" d="100"/>
        </p:scale>
        <p:origin x="676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D07FF-0F6E-4CF6-AE78-262778124C39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820AD-9DEC-4F78-BBA9-F8E2811062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945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F820AD-9DEC-4F78-BBA9-F8E28110622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939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3B0CC-D5C1-40BE-B2C9-D78508C16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EAD037-C563-435D-B710-017C0D7D0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2661F-5C4D-4408-AF5D-5AD1F75BE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4F613-433C-4B28-AE29-8ED7F8057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D8CFB-AFE8-40FA-96C8-4E38D2D6E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00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7C4E8-753A-4394-9829-435967606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ABAAF-8737-4FFE-B2E8-2C04AE856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74BD9-43D3-4B50-A464-7F96E44B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A656B-B552-4883-A589-45AAFB57B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17F75-022C-40BB-AA9B-304F9ED3C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16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B61F9-D717-4EEF-9C24-81679F0CD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1BFCB-EB40-422B-9CF2-497A5B6E1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F6153-3D38-4E7D-B603-8F57946AA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368F6-F60E-41A3-89FD-C35B4C53F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21871-5347-4ACC-B616-24EC8C18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940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FDEDA-F1CA-4B1A-81EF-419541DE6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25463-ABCC-4DD8-90A9-CA3F56DA5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06925C-B3AC-470F-BAF4-4901F5818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E2651-3339-42DC-8F5E-182EC2EEC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9FAA4-4785-47AA-AC71-080B91D0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E24CB-E439-4740-95A5-932336F5B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07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2E3A-180D-4A2B-AE7C-1A5354966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D67F5-95E9-459A-9A55-88598B496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0EB0B1-D7EF-4E06-9816-85CCB9078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1A87CE-0D36-42C8-9A0D-4CA4CBD0C0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CA9E0C-B63A-42AD-B3B1-31C95A63A0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D64512-5FCF-4A0A-AFC4-811454DCB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C0FC57-581E-4914-BA9D-96B73F7F9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A2C8ED-6528-4B06-B08E-AC9F52D0D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152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6148-1F27-4619-954E-76085E88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EBD7E6-FB52-46D9-BF92-149393FCE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6B1EC4-CE79-469E-87C8-E93A2DF4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9693F-0160-4EFF-A164-D9B619CDC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181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C9344F-CBD2-4975-B909-13DB0439A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820407-DC3A-46F9-BA60-B1AEABD27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C03FE-DC58-4098-85C8-047D985B6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06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D6D3A-1395-4104-84F2-A12D2BDDE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2D2B4-26C8-440D-91BB-6EF57CFEC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F42D9-C150-4CA1-AA4E-1CBB2EE8D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1E0D4-9CCB-4B7F-957E-B7528A34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884EB-1E67-4A74-A772-2E7F3AD3F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51C7E-3284-40E9-8EF7-248AFD3CE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518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CC3CF-2D90-497C-9647-DDAE8D530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033188-C23A-4179-8EBA-F6272964F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BD760-2C16-482C-A48E-A2F0FF304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80344-A95E-44EF-9418-2A6EF07C1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4B9FB-9FCA-4941-A62B-DD603171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E2141-3D36-44BF-8074-C5C184046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842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6A6A4-AE17-473E-9FD2-B8DBF91B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AA9517-CBCD-42B9-9AEE-AEDDA98A1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AF943-3F66-4524-B5B8-CD547CE10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B445F-0591-4089-8D24-92FF00331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E43E2-6EAC-4639-911A-90CB4D06D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75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B805E8-AC51-4452-A34D-67AB1C70E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F6C0EB-CFCE-444D-BE36-9A8AC1CF3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F9AB6-271F-43B3-AAB1-22394E880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C3460-F9A8-4528-8448-74D5FF1CF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B8520-DC3C-4007-BE62-01709227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95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FB797B-9ED4-43FC-8F56-600057B3F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41661-A939-466F-BECA-71AF66921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5B9D4-B32E-40A1-90A9-C6D075FC2C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272ED-9435-4812-B798-913054044241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A3FE0-6807-4C19-BC01-2B335DCA3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0EB34-99DD-43A1-A9DA-905967A08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60842-8F26-4E48-ADD5-595C8056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78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XBAST0GZuM?si=gzXxlm1RdsTOaXob" TargetMode="External"/><Relationship Id="rId2" Type="http://schemas.openxmlformats.org/officeDocument/2006/relationships/hyperlink" Target="https://talks.hiddedevries.nl/tGzZs2/your-cms-is-an-accessibility-assistan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hidde.blo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overlayfactsheet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esign-system.ed.ac.uk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.org/WAI/standards-guidelines/ata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.org/WAI/tools-list/authoring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editoria11y.princeton.edu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s.ed.ac.uk/website-communications/category/interns/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upal.org/association/open-web-manifesto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upal.org/association/open-web-manifesto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johnwalterlockhar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86A3F-2681-4CC7-BFDB-0AC7B66B8F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Web Accessibility and Site Governance with Drupal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A8790B-7E74-4071-B3A8-2576FD9E9A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by John Lockhart</a:t>
            </a:r>
          </a:p>
        </p:txBody>
      </p:sp>
    </p:spTree>
    <p:extLst>
      <p:ext uri="{BB962C8B-B14F-4D97-AF65-F5344CB8AC3E}">
        <p14:creationId xmlns:p14="http://schemas.microsoft.com/office/powerpoint/2010/main" val="188272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F962-5D00-4700-91DC-8BB7CFBF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John Lockhart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40103-C7C4-4012-B3A1-A2AFE0E1E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School Web Development Officer at the Edinburgh Law School</a:t>
            </a:r>
          </a:p>
        </p:txBody>
      </p:sp>
    </p:spTree>
    <p:extLst>
      <p:ext uri="{BB962C8B-B14F-4D97-AF65-F5344CB8AC3E}">
        <p14:creationId xmlns:p14="http://schemas.microsoft.com/office/powerpoint/2010/main" val="239100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E046F-8FD2-4A98-B1D1-47D8CF69A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Hidde</a:t>
            </a:r>
            <a:r>
              <a:rPr lang="en-GB" dirty="0"/>
              <a:t> de Vries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BADBC-FADA-467A-B6A5-810A711CE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talk is inspired by, and largely based on the following talk by </a:t>
            </a:r>
            <a:r>
              <a:rPr lang="en-GB" dirty="0" err="1"/>
              <a:t>Hidde</a:t>
            </a:r>
            <a:endParaRPr lang="en-GB" dirty="0"/>
          </a:p>
          <a:p>
            <a:r>
              <a:rPr lang="en-GB" dirty="0"/>
              <a:t>Your CMS is an accessibility assistant (search Google/YouTube)</a:t>
            </a:r>
          </a:p>
          <a:p>
            <a:r>
              <a:rPr lang="en-GB" dirty="0">
                <a:hlinkClick r:id="rId2" tooltip="Your CMS is an accessibility assistant "/>
              </a:rPr>
              <a:t>https://talks.hiddedevries.nl/tGzZs2/your-cms-is-an-accessibility-assistant</a:t>
            </a:r>
            <a:endParaRPr lang="en-GB" dirty="0"/>
          </a:p>
          <a:p>
            <a:r>
              <a:rPr lang="en-GB" dirty="0"/>
              <a:t>Definitely watch the video recording of his talk, much more detail can be found there</a:t>
            </a:r>
          </a:p>
          <a:p>
            <a:r>
              <a:rPr lang="en-GB" dirty="0">
                <a:hlinkClick r:id="rId3" tooltip="Your CMS is an accessibility assistant video"/>
              </a:rPr>
              <a:t>https://youtu.be/cXBAST0GZuM?si=gzXxlm1RdsTOaXob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5451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9E347-0E81-4B4F-91F3-60F19895E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Hidde</a:t>
            </a:r>
            <a:r>
              <a:rPr lang="en-GB" dirty="0"/>
              <a:t> de Vries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79671-4705-4ADB-A00C-F5C495795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Hidde</a:t>
            </a:r>
            <a:r>
              <a:rPr lang="en-GB" dirty="0"/>
              <a:t> de Vries is a front-end, accessibility and design systems specialist. He has previously worked for organisations including the Dutch government, W3C (WAI), Sanity.io and Mozilla.</a:t>
            </a:r>
          </a:p>
          <a:p>
            <a:r>
              <a:rPr lang="en-GB" dirty="0"/>
              <a:t>Do check out </a:t>
            </a:r>
            <a:r>
              <a:rPr lang="en-GB" dirty="0" err="1"/>
              <a:t>Hidde’s</a:t>
            </a:r>
            <a:r>
              <a:rPr lang="en-GB" dirty="0"/>
              <a:t> blog:</a:t>
            </a:r>
          </a:p>
          <a:p>
            <a:r>
              <a:rPr lang="en-GB" dirty="0">
                <a:hlinkClick r:id="rId2"/>
              </a:rPr>
              <a:t>https://hidde.blog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515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13597B-D64C-4F3D-9580-35D2C52C44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Accessibility is hard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3B2C047-B890-439F-901D-5C2076404B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02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5635-902A-4234-A1E3-25B79E4FE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Why Isn't Accessibility easier?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77182-1B74-46D9-A599-D9B77CDD2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372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8B855-5B7E-4D6C-9DC4-3861E1F2DE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Built-in accessibility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865AB8-28CA-4C24-A3CA-7DD9045A79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681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696627-BED9-44C9-B304-288DC177AF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Can’t we just build accessibility into our products?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DD46846-9103-4638-92C7-0829830588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737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B7FD0-B28C-4B40-B130-4BE9804B7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(Don’t use) Overlays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E6F92-B593-4E81-95F9-BB8DF201F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Don’t use overlays</a:t>
            </a:r>
          </a:p>
          <a:p>
            <a:r>
              <a:rPr lang="en-GB" dirty="0"/>
              <a:t>Basically:</a:t>
            </a:r>
          </a:p>
          <a:p>
            <a:r>
              <a:rPr lang="en-GB" dirty="0"/>
              <a:t>1. Overlays are third-party software that make accessibility “improvements” to your website. </a:t>
            </a:r>
          </a:p>
          <a:p>
            <a:r>
              <a:rPr lang="en-GB" dirty="0"/>
              <a:t>2. To genuinely resolve accessibility issues, you need to have near total control of your website in order to address the source of the original error. </a:t>
            </a:r>
          </a:p>
          <a:p>
            <a:r>
              <a:rPr lang="en-GB" dirty="0"/>
              <a:t>3. Also, according to many users with disabilities, they just don’t work. (See the “In their own words” section of the Overlay Fact Sheet website for testimonies). </a:t>
            </a:r>
          </a:p>
        </p:txBody>
      </p:sp>
    </p:spTree>
    <p:extLst>
      <p:ext uri="{BB962C8B-B14F-4D97-AF65-F5344CB8AC3E}">
        <p14:creationId xmlns:p14="http://schemas.microsoft.com/office/powerpoint/2010/main" val="4055739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2470-7224-433A-8D88-5B4CAD98E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Overlay Fact 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9390D-00B5-48D7-8976-071CCD349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 the Overlay Fact Sheet for more information:</a:t>
            </a:r>
          </a:p>
          <a:p>
            <a:r>
              <a:rPr lang="en-GB" dirty="0">
                <a:hlinkClick r:id="rId2"/>
              </a:rPr>
              <a:t>https://overlayfactsheet.com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107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8AF79-B7BF-4673-9F4F-865E3A3F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Design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3DBB6-DB88-4EB8-BCB0-F977232B6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Design systems are an excellent way to build in accessibility to some of your work.</a:t>
            </a:r>
          </a:p>
          <a:p>
            <a:r>
              <a:rPr lang="en-GB" dirty="0"/>
              <a:t>If you are able to take your design and split it up into reusable components, then you can make your accessibility, or at least some of it, reusable and repeatable.</a:t>
            </a:r>
          </a:p>
          <a:p>
            <a:r>
              <a:rPr lang="en-GB" dirty="0"/>
              <a:t>If you have accessible (well tested) components, you can make accessibility reusable and repeatable.</a:t>
            </a:r>
          </a:p>
          <a:p>
            <a:r>
              <a:rPr lang="en-GB" dirty="0">
                <a:hlinkClick r:id="rId2"/>
              </a:rPr>
              <a:t>https://design-system.ed.ac.uk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2367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BEFD4-9797-4B16-9610-0FA978074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Design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0C3F3-A7D1-479E-B0E1-D97552A2F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Example: a Card component. </a:t>
            </a:r>
          </a:p>
          <a:p>
            <a:r>
              <a:rPr lang="en-GB" dirty="0"/>
              <a:t>You can document in your design system ways of saying hey, this is how you are supposed to use this component. </a:t>
            </a:r>
          </a:p>
          <a:p>
            <a:r>
              <a:rPr lang="en-GB" dirty="0"/>
              <a:t>You can explain how users use the web and why that helps.</a:t>
            </a:r>
          </a:p>
        </p:txBody>
      </p:sp>
    </p:spTree>
    <p:extLst>
      <p:ext uri="{BB962C8B-B14F-4D97-AF65-F5344CB8AC3E}">
        <p14:creationId xmlns:p14="http://schemas.microsoft.com/office/powerpoint/2010/main" val="3170649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of the Edinburgh University Website, with a list of card components on the page. Emphasis the importance of Headings, including how screen readers can use them to aid navigation within a page.">
            <a:extLst>
              <a:ext uri="{FF2B5EF4-FFF2-40B4-BE49-F238E27FC236}">
                <a16:creationId xmlns:a16="http://schemas.microsoft.com/office/drawing/2014/main" id="{0AA70C50-E494-44E2-8686-A721CFAF5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550"/>
            <a:ext cx="121920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9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AD44-831B-432F-8E08-A7D450D7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Browsers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27027-94A4-432B-B082-C78EC79B0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Browsers can fix a small subset of accessibility issues in the content for end users.</a:t>
            </a:r>
          </a:p>
          <a:p>
            <a:r>
              <a:rPr lang="en-GB" dirty="0"/>
              <a:t>Not a get out of jail card, but could be very helpful.</a:t>
            </a:r>
          </a:p>
        </p:txBody>
      </p:sp>
    </p:spTree>
    <p:extLst>
      <p:ext uri="{BB962C8B-B14F-4D97-AF65-F5344CB8AC3E}">
        <p14:creationId xmlns:p14="http://schemas.microsoft.com/office/powerpoint/2010/main" val="2153810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 of possible browser enhancements for better web accessibility.">
            <a:extLst>
              <a:ext uri="{FF2B5EF4-FFF2-40B4-BE49-F238E27FC236}">
                <a16:creationId xmlns:a16="http://schemas.microsoft.com/office/drawing/2014/main" id="{5F20D57F-C16A-4C5A-82EA-08858BE94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4"/>
            <a:ext cx="12192000" cy="68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19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9563-8BBF-4919-BD65-317443E17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F7A7D-C26F-4435-B1C9-EE3238857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Problems can be fixed in HTML. </a:t>
            </a:r>
          </a:p>
          <a:p>
            <a:r>
              <a:rPr lang="en-GB" dirty="0"/>
              <a:t>Browsers or HTML have features that provides for accessibility.  </a:t>
            </a:r>
          </a:p>
          <a:p>
            <a:r>
              <a:rPr lang="en-GB" dirty="0"/>
              <a:t>Example: the image tag. It allows you to provide alternative text for an image. </a:t>
            </a:r>
          </a:p>
          <a:p>
            <a:r>
              <a:rPr lang="en-GB" dirty="0"/>
              <a:t>Example: the video tag, with captions. Just supply the caption information and the browser will make sure the right caption shows at the right time.</a:t>
            </a:r>
          </a:p>
          <a:p>
            <a:r>
              <a:rPr lang="en-GB" dirty="0"/>
              <a:t>Emphasise the importance of using semantic HTML.</a:t>
            </a:r>
          </a:p>
        </p:txBody>
      </p:sp>
    </p:spTree>
    <p:extLst>
      <p:ext uri="{BB962C8B-B14F-4D97-AF65-F5344CB8AC3E}">
        <p14:creationId xmlns:p14="http://schemas.microsoft.com/office/powerpoint/2010/main" val="2094246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EB360-22C9-4448-AA6A-FC8A26373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CMSs </a:t>
            </a:r>
            <a:r>
              <a:rPr lang="en-GB" dirty="0"/>
              <a:t>can help with accessibility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6C40A-F4A2-4204-A9AB-AABF94FB8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good CMS can help with accessibility in the authoring process</a:t>
            </a:r>
          </a:p>
        </p:txBody>
      </p:sp>
    </p:spTree>
    <p:extLst>
      <p:ext uri="{BB962C8B-B14F-4D97-AF65-F5344CB8AC3E}">
        <p14:creationId xmlns:p14="http://schemas.microsoft.com/office/powerpoint/2010/main" val="265665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6AC5-115D-4D73-B779-5989F4979B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Assessing CMS accessibility in two ways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7FE4E6-5B28-4BDB-A150-D3FBC4030D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487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E9E3D-34F9-454F-BA9A-CEFEA3D9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WCAG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3758B-7EBF-4B2E-82D0-D5626E10D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W3C Web Content Accessibility Guidelines are designed to make Web content more accessible.</a:t>
            </a:r>
          </a:p>
          <a:p>
            <a:r>
              <a:rPr lang="en-GB" dirty="0"/>
              <a:t>The Public Sector Body Accessibility Regulations (PSBAR) are essentially based on meeting the W3C WCAG 2.2 AA Guidelines.</a:t>
            </a:r>
          </a:p>
          <a:p>
            <a:r>
              <a:rPr lang="en-GB" dirty="0"/>
              <a:t>There are similar regulations for other jurisdictions (USA, EU, others)</a:t>
            </a:r>
          </a:p>
        </p:txBody>
      </p:sp>
    </p:spTree>
    <p:extLst>
      <p:ext uri="{BB962C8B-B14F-4D97-AF65-F5344CB8AC3E}">
        <p14:creationId xmlns:p14="http://schemas.microsoft.com/office/powerpoint/2010/main" val="3252065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5044D-FA2B-4F36-81F3-DF92230E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CF4A8-8C48-4EC3-BDB7-130159953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W3C Authoring Tool Accessibility Guidelines (ATAG) explains how to:</a:t>
            </a:r>
          </a:p>
          <a:p>
            <a:r>
              <a:rPr lang="en-GB" dirty="0"/>
              <a:t>A. Make the authoring tools themselves accessible, so that people with disabilities can create web content, and</a:t>
            </a:r>
          </a:p>
          <a:p>
            <a:r>
              <a:rPr lang="en-GB" dirty="0"/>
              <a:t>B. Help authors create more accessible web content — specifically: enable, support, and promote the production of content that conforms to Web Content Accessibility Guidelines (WCAG).</a:t>
            </a:r>
          </a:p>
          <a:p>
            <a:r>
              <a:rPr lang="en-GB" dirty="0">
                <a:hlinkClick r:id="rId2"/>
              </a:rPr>
              <a:t>https://www.w3.org/WAI/standards-guidelines/atag/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3084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61538-26A7-4E61-8084-FB67C7BA6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ATAG (Part 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70FFB-2A7D-4C20-9977-ACB81B67C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B.1.1.2</a:t>
            </a:r>
          </a:p>
          <a:p>
            <a:r>
              <a:rPr lang="en-GB" dirty="0"/>
              <a:t>When content is auto-generated, there is a prompt for required accessibility information </a:t>
            </a:r>
          </a:p>
          <a:p>
            <a:r>
              <a:rPr lang="en-GB" dirty="0"/>
              <a:t>Examples: caption for a table, alt text for images in a carousel, labels for form fields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B.2.1.1</a:t>
            </a:r>
          </a:p>
          <a:p>
            <a:r>
              <a:rPr lang="en-GB" dirty="0"/>
              <a:t>Ensure that accessible content production is possible</a:t>
            </a:r>
          </a:p>
          <a:p>
            <a:r>
              <a:rPr lang="en-GB" dirty="0"/>
              <a:t>Example: for each image field, there is an alt text field</a:t>
            </a:r>
          </a:p>
          <a:p>
            <a:r>
              <a:rPr lang="en-GB" dirty="0"/>
              <a:t>Example: for each video player field, there is a captions upload button</a:t>
            </a:r>
          </a:p>
        </p:txBody>
      </p:sp>
    </p:spTree>
    <p:extLst>
      <p:ext uri="{BB962C8B-B14F-4D97-AF65-F5344CB8AC3E}">
        <p14:creationId xmlns:p14="http://schemas.microsoft.com/office/powerpoint/2010/main" val="1141565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4C9F1-515F-40B8-92F1-885774C2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W3C Authoring Tools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7E926-BE0C-49A5-8405-73863C757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Tools listing has information on how the tool meets the web standard: Authoring Tool Accessibility Guidelines (ATAG).</a:t>
            </a:r>
          </a:p>
          <a:p>
            <a:r>
              <a:rPr lang="en-GB" dirty="0"/>
              <a:t>At this time of writing, five authoring tools are listed on their webpage.</a:t>
            </a:r>
          </a:p>
          <a:p>
            <a:r>
              <a:rPr lang="en-GB" dirty="0"/>
              <a:t>One of these is Drupal (Core).</a:t>
            </a:r>
          </a:p>
          <a:p>
            <a:r>
              <a:rPr lang="en-GB" dirty="0">
                <a:hlinkClick r:id="rId2"/>
              </a:rPr>
              <a:t>https://www.w3.org/WAI/tools-list/authoring/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6500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6DF98-1339-4C27-9B0B-2B7DE2541B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“Support the production of accessible content”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B9CFFA-697D-4CCA-8B3E-BADB6103F8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263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3EC9-24F9-470D-8261-A6CF9153C5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CMSs as accessibility assistants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5E84D4-71E4-4E0D-B9DA-00D6092D1A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579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9F6D51-A264-4658-993E-CBA206336F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Example: A Card Component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A533D1B-C88E-4F6A-9AA5-FA2FC9ACDE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44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Image of the Edinburgh University Website, with a list of card components on the page.">
            <a:extLst>
              <a:ext uri="{FF2B5EF4-FFF2-40B4-BE49-F238E27FC236}">
                <a16:creationId xmlns:a16="http://schemas.microsoft.com/office/drawing/2014/main" id="{244C831E-DB4E-4374-AD0E-200832D02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950"/>
            <a:ext cx="121920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75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of the Edinburgh University Website Editor Interface, with a card component on the page.">
            <a:extLst>
              <a:ext uri="{FF2B5EF4-FFF2-40B4-BE49-F238E27FC236}">
                <a16:creationId xmlns:a16="http://schemas.microsoft.com/office/drawing/2014/main" id="{B011DD9C-5380-418F-807D-BA4E08231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493"/>
            <a:ext cx="12192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61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of the Edinburgh University Website Editor Interface, with a card component editor options on the page.">
            <a:extLst>
              <a:ext uri="{FF2B5EF4-FFF2-40B4-BE49-F238E27FC236}">
                <a16:creationId xmlns:a16="http://schemas.microsoft.com/office/drawing/2014/main" id="{F0F73D0A-FB70-4995-B18D-18686FD73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2192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40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of the Edinburgh University Website Editor Interface, with a card component editor completed options on the page.">
            <a:extLst>
              <a:ext uri="{FF2B5EF4-FFF2-40B4-BE49-F238E27FC236}">
                <a16:creationId xmlns:a16="http://schemas.microsoft.com/office/drawing/2014/main" id="{79CEFC59-5F25-4186-9F1F-88BF355B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871"/>
            <a:ext cx="12192000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98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of the Edinburgh University Website Editor Interface, with a card component editor completed options on the page.">
            <a:extLst>
              <a:ext uri="{FF2B5EF4-FFF2-40B4-BE49-F238E27FC236}">
                <a16:creationId xmlns:a16="http://schemas.microsoft.com/office/drawing/2014/main" id="{28FC1AD3-0740-44E3-B00F-36CBF64E3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521"/>
            <a:ext cx="12192000" cy="59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6899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of the Edinburgh University Website, with a list of card components on the page.">
            <a:extLst>
              <a:ext uri="{FF2B5EF4-FFF2-40B4-BE49-F238E27FC236}">
                <a16:creationId xmlns:a16="http://schemas.microsoft.com/office/drawing/2014/main" id="{244C831E-DB4E-4374-AD0E-200832D02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242"/>
            <a:ext cx="121920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9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E2AAF-7491-454F-A293-1C707829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Editoria11y: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B8BD2-4F48-4455-8F22-BBC8BE388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Editoria11y is an accessibility checker that helps content authors create accessible web content. </a:t>
            </a:r>
          </a:p>
          <a:p>
            <a:r>
              <a:rPr lang="en-GB" dirty="0"/>
              <a:t>It is a valuable tool for helping content authors meet the W3C ATAG regulations.</a:t>
            </a:r>
          </a:p>
          <a:p>
            <a:r>
              <a:rPr lang="en-GB" dirty="0"/>
              <a:t>It is available as a module for Drupal, and is based upon the Sa11y accessibility checker library.</a:t>
            </a:r>
          </a:p>
          <a:p>
            <a:r>
              <a:rPr lang="en-GB" dirty="0">
                <a:hlinkClick r:id="rId2"/>
              </a:rPr>
              <a:t>https://editoria11y.princeton.edu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1812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ECF0E-D58B-42A6-9E11-B8FE2257F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Editoria11y can help content authors meet the W3C ATAG regulations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D75F9-6D8A-4E07-B25F-BD541BA0E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checks for a wide range of accessibility issues, including those covered by the W3C ATAG regulations.</a:t>
            </a:r>
          </a:p>
          <a:p>
            <a:r>
              <a:rPr lang="en-GB" dirty="0"/>
              <a:t>It provides feedback on potential accessibility issues, with helpful tips on how to fix them.</a:t>
            </a:r>
          </a:p>
        </p:txBody>
      </p:sp>
    </p:spTree>
    <p:extLst>
      <p:ext uri="{BB962C8B-B14F-4D97-AF65-F5344CB8AC3E}">
        <p14:creationId xmlns:p14="http://schemas.microsoft.com/office/powerpoint/2010/main" val="2835205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C6B4F-A4F5-4F39-8F72-CBA385792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Specific examples of how Editoria11y can help authors meet the W3C ATAG regulations: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77A9A-9995-4F52-9B4C-640CEEF91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ATAG 2.1.2: Ensure that all non-text content has a text equivalent. Editoria11y checks for missing or empty alt text for images.</a:t>
            </a:r>
          </a:p>
          <a:p>
            <a:r>
              <a:rPr lang="en-GB" dirty="0"/>
              <a:t>ATAG 2.2.1: Structure content of web pages in a way that is consistent with the W3C HTML5 specification. Editoria11y checks for missing or incorrect headings.</a:t>
            </a:r>
          </a:p>
        </p:txBody>
      </p:sp>
    </p:spTree>
    <p:extLst>
      <p:ext uri="{BB962C8B-B14F-4D97-AF65-F5344CB8AC3E}">
        <p14:creationId xmlns:p14="http://schemas.microsoft.com/office/powerpoint/2010/main" val="3277997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Editoria11y is not an overlay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does not modify the site viewed by not-logged-in-users in any way. </a:t>
            </a:r>
          </a:p>
          <a:p>
            <a:r>
              <a:rPr lang="en-GB" dirty="0"/>
              <a:t>It is an editor-facing “accessibility assistant” that helps site editors create accessible content.</a:t>
            </a:r>
          </a:p>
        </p:txBody>
      </p:sp>
    </p:spTree>
    <p:extLst>
      <p:ext uri="{BB962C8B-B14F-4D97-AF65-F5344CB8AC3E}">
        <p14:creationId xmlns:p14="http://schemas.microsoft.com/office/powerpoint/2010/main" val="746553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the Editoria11y Accessibility Checker webpage.">
            <a:extLst>
              <a:ext uri="{FF2B5EF4-FFF2-40B4-BE49-F238E27FC236}">
                <a16:creationId xmlns:a16="http://schemas.microsoft.com/office/drawing/2014/main" id="{6086521B-E5FF-4A35-AB4D-70A065BC00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4" b="4742"/>
          <a:stretch/>
        </p:blipFill>
        <p:spPr>
          <a:xfrm>
            <a:off x="0" y="282804"/>
            <a:ext cx="12192000" cy="624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874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76397AD5-04B1-46CE-B780-F313153B9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4" b="5016"/>
          <a:stretch/>
        </p:blipFill>
        <p:spPr>
          <a:xfrm>
            <a:off x="0" y="263950"/>
            <a:ext cx="12192000" cy="623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828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B53DCF39-BECA-471C-962A-E4F6258C8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61" b="5017"/>
          <a:stretch/>
        </p:blipFill>
        <p:spPr>
          <a:xfrm>
            <a:off x="0" y="273378"/>
            <a:ext cx="12192000" cy="622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95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1E021C06-8DEB-4931-83B8-7B21CD819B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60" b="4743"/>
          <a:stretch/>
        </p:blipFill>
        <p:spPr>
          <a:xfrm>
            <a:off x="0" y="292230"/>
            <a:ext cx="12192000" cy="624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583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EDF25DF0-BD4A-47AA-B2FD-A68657FC8B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4" b="5016"/>
          <a:stretch/>
        </p:blipFill>
        <p:spPr>
          <a:xfrm>
            <a:off x="0" y="263950"/>
            <a:ext cx="12192000" cy="623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016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C4DFBEAC-B4E6-4E54-AC46-0E245D8C9B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3" b="5155"/>
          <a:stretch/>
        </p:blipFill>
        <p:spPr>
          <a:xfrm>
            <a:off x="0" y="301657"/>
            <a:ext cx="12192000" cy="618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25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BF75E25B-6A21-4B2C-A7E4-4346E936A1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37" b="4879"/>
          <a:stretch/>
        </p:blipFill>
        <p:spPr>
          <a:xfrm>
            <a:off x="0" y="304015"/>
            <a:ext cx="12192000" cy="621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2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Links between Accessibility and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accessibility and web sustainability share several overlapping themes and mutually beneficial practices. </a:t>
            </a:r>
          </a:p>
          <a:p>
            <a:r>
              <a:rPr lang="en-US" dirty="0"/>
              <a:t>This synergy creates a powerful force for positive change in the digital landscape, benefiting both users and the environment. </a:t>
            </a:r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1750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Links between Accessibility and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this summer, three student internships have worked on  investigating the sustainability challenges faced by the University’s web estate and research potential solutions that we could consider in the future.</a:t>
            </a:r>
          </a:p>
          <a:p>
            <a:r>
              <a:rPr lang="en-US" dirty="0"/>
              <a:t>The interns were Catalina Rincon, </a:t>
            </a:r>
            <a:r>
              <a:rPr lang="en-US" dirty="0" err="1"/>
              <a:t>Oisin</a:t>
            </a:r>
            <a:r>
              <a:rPr lang="en-US" dirty="0"/>
              <a:t> Doherty and Christopher O’Neill</a:t>
            </a:r>
          </a:p>
          <a:p>
            <a:r>
              <a:rPr lang="en-US" dirty="0"/>
              <a:t>They have blogged about their recent experiences here: </a:t>
            </a:r>
            <a:r>
              <a:rPr lang="en-US" dirty="0">
                <a:hlinkClick r:id="rId2"/>
              </a:rPr>
              <a:t>https://blogs.ed.ac.uk/website-communications/category/interns/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434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Internships - Our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Investigate how our web estate impacts the environment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Research and identify metrics to measure environmental impact 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Use metrics to measure the environmental impact of our web estate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Research &amp; implement 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s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ustainable UX Design Practices</a:t>
            </a:r>
            <a:r>
              <a:rPr lang="en-US" sz="2800" dirty="0">
                <a:solidFill>
                  <a:schemeClr val="dk1"/>
                </a:solidFill>
              </a:rPr>
              <a:t>​</a:t>
            </a:r>
            <a:endParaRPr lang="en-US" dirty="0">
              <a:solidFill>
                <a:schemeClr val="dk1"/>
              </a:solidFill>
            </a:endParaRP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Deliver Recommendations​</a:t>
            </a:r>
            <a:endParaRPr lang="en-US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6282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US" dirty="0" err="1"/>
              <a:t>ome</a:t>
            </a:r>
            <a:r>
              <a:rPr lang="en-US" dirty="0"/>
              <a:t> key points of intersection: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1. User-Centered Design: 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Accessibility: Ensures that websites are usable by people with various disabilities, including visual, auditory, physical, speech, cognitive, and neurological disabilities. 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Sustainability: Focuses on creating efficient and lean websites that provide a positive user experience, minimizing unnecessary complexity and resource use. </a:t>
            </a: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5086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US" dirty="0" err="1"/>
              <a:t>ome</a:t>
            </a:r>
            <a:r>
              <a:rPr lang="en-US" dirty="0"/>
              <a:t> key points of intersection: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2. Efficient Code and Content: 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Accessibility: Clean and semantic HTML helps assistive technologies interpret content correctly. For example, using appropriate headings, labels, and alt text for images. 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Sustainability: Efficient, well-</a:t>
            </a:r>
            <a:r>
              <a:rPr lang="en-US" sz="2800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organised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code reduces server load and improves page load times, which in turn reduces energy consumption. </a:t>
            </a: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554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US" dirty="0" err="1"/>
              <a:t>ome</a:t>
            </a:r>
            <a:r>
              <a:rPr lang="en-US" dirty="0"/>
              <a:t> key points of intersection: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3. Performance Optimization: 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Accessibility: Faster websites benefit all users, including those using assistive technologies that can be negatively impacted by slow loading times. 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Sustainability: Reducing file sizes, </a:t>
            </a:r>
            <a:r>
              <a:rPr lang="en-US" sz="2800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optimising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images, and leveraging caching not only improve performance but also reduce the environmental impact of web hosting and data transfer. </a:t>
            </a: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127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Workshop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Think about your own respective web platform that you use, or are responsible for (probably Drupal!).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What strategies/tools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would you consider in implementing an accessibility governance approach on your own web platform? 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In other words, what measures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could you take to better enforce web accessibility compliance on your web platform.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What strategies/tools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would you consider in implementing a sustainability governance approach on your own web platform? 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In other words, what measures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could you take to better enforce web sustainability compliance on your web platform.</a:t>
            </a:r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199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Security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Privacy</a:t>
            </a:r>
            <a:endParaRPr lang="en-US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Accessibility</a:t>
            </a:r>
            <a:endParaRPr lang="en-US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User Experience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Sustainability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43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Security,Privacy,Accessibility,User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</a:t>
            </a:r>
            <a:r>
              <a:rPr lang="en-US" sz="2800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Experience,Sustainability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These principles have been adopted into th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e University 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Website Publishing Platform 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The team are working to ‘bake in’ a number of these principles into the University 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Website Publishing Platform 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A key part of our web strategy and our continuous improvement approach</a:t>
            </a:r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8804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Scale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Citing the importance of scale of deployment of this platform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Many websites on our web estate/platform</a:t>
            </a:r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Many users on our web estate/platform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Delivering on a number of these principles by aiming to ‘build in’ these aspects of web governance, as well as offering training, support and continuous auditing / maintenance / improvement.</a:t>
            </a: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1452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Drupal </a:t>
            </a:r>
            <a:r>
              <a:rPr lang="en-GB" dirty="0" err="1"/>
              <a:t>Starshot</a:t>
            </a:r>
            <a:r>
              <a:rPr lang="en-GB" dirty="0"/>
              <a:t> - 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Security,Privacy,Accessibility,User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</a:t>
            </a:r>
            <a:r>
              <a:rPr lang="en-US" sz="2800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Experience,Sustainability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These principles have been adopted into th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e Drupal Core and the Drupal </a:t>
            </a:r>
            <a:r>
              <a:rPr lang="en-US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Starshot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Initiative.</a:t>
            </a:r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A number of people in the Drupal community are keen to ‘bake in’ a number of these principles into the Drupal Core and Drupal </a:t>
            </a:r>
            <a:r>
              <a:rPr lang="en-US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Starshot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</a:t>
            </a:r>
            <a:r>
              <a:rPr lang="en-US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Initiaitive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.</a:t>
            </a:r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A key part of our web strategy and our continuous improvement approach</a:t>
            </a:r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9375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Drupal </a:t>
            </a:r>
            <a:r>
              <a:rPr lang="en-GB" dirty="0" err="1"/>
              <a:t>Starshot</a:t>
            </a:r>
            <a:r>
              <a:rPr lang="en-GB" dirty="0"/>
              <a:t> - 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Scale</a:t>
            </a: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Citing the importance of scale of deployment of this platform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Many websites on Drupal, many to come on Drupal </a:t>
            </a:r>
            <a:r>
              <a:rPr lang="en-US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Starshot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.</a:t>
            </a:r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Many users on Drupal, many to come on Drupal </a:t>
            </a:r>
            <a:r>
              <a:rPr lang="en-US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Starshot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.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Delivering on a number of these principles by aiming to ‘build in’ aspects of these pillars of web governance at scale.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Built on the principles laid out in the Open Web Manifesto: 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  <a:hlinkClick r:id="rId2"/>
              </a:rPr>
              <a:t>https://www.drupal.org/association/open-web-manifesto</a:t>
            </a:r>
            <a:endParaRPr lang="en-US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pPr marL="0" indent="0">
              <a:buNone/>
            </a:pPr>
            <a:endParaRPr lang="en-US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485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Strands - 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Security,Privacy,Accessibility,User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</a:t>
            </a:r>
            <a:r>
              <a:rPr lang="en-US" sz="2800" dirty="0" err="1">
                <a:solidFill>
                  <a:schemeClr val="dk1"/>
                </a:solidFill>
                <a:ea typeface="Play"/>
                <a:cs typeface="Play"/>
                <a:sym typeface="Play"/>
              </a:rPr>
              <a:t>Experience,Sustainability</a:t>
            </a:r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 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Pulling these strands together</a:t>
            </a:r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r>
              <a:rPr lang="en-US" sz="2800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The way into governance - pulling more people in together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Opening minds – people who only do Security, see the related strands relate to their work – security needs to be accessible, for example. 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You need think about all these things, less easy to dismiss related pillars.</a:t>
            </a:r>
          </a:p>
          <a:p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</a:rPr>
              <a:t>Embed into governance process. Again laid out in the Open Web Manifesto: </a:t>
            </a:r>
            <a:r>
              <a:rPr lang="en-US" dirty="0">
                <a:solidFill>
                  <a:schemeClr val="dk1"/>
                </a:solidFill>
                <a:ea typeface="Play"/>
                <a:cs typeface="Play"/>
                <a:sym typeface="Play"/>
                <a:hlinkClick r:id="rId2"/>
              </a:rPr>
              <a:t>https://www.drupal.org/association/open-web-manifesto</a:t>
            </a:r>
            <a:endParaRPr lang="en-US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pPr marL="0" indent="0">
              <a:buNone/>
            </a:pPr>
            <a:endParaRPr lang="en-US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sz="2800" dirty="0">
              <a:solidFill>
                <a:schemeClr val="dk1"/>
              </a:solidFill>
              <a:ea typeface="Play"/>
              <a:cs typeface="Play"/>
              <a:sym typeface="Play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58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C09EE-9EF6-407A-878E-2AB01E917F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Accessibility at every step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ADD6C9-B736-4A40-878E-198B99E0FF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4543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2592" y="4020117"/>
            <a:ext cx="2716245" cy="618290"/>
          </a:xfrm>
          <a:prstGeom prst="rect">
            <a:avLst/>
          </a:prstGeom>
        </p:spPr>
        <p:txBody>
          <a:bodyPr vert="horz" wrap="square" lIns="0" tIns="28110" rIns="0" bIns="0" rtlCol="0">
            <a:spAutoFit/>
          </a:bodyPr>
          <a:lstStyle/>
          <a:p>
            <a:pPr marL="7701" marR="3081">
              <a:lnSpc>
                <a:spcPts val="2298"/>
              </a:lnSpc>
              <a:spcBef>
                <a:spcPts val="221"/>
              </a:spcBef>
            </a:pPr>
            <a:r>
              <a:rPr sz="2001" b="1" spc="-97" dirty="0">
                <a:solidFill>
                  <a:srgbClr val="003266"/>
                </a:solidFill>
                <a:latin typeface="Times New Roman"/>
                <a:cs typeface="Times New Roman"/>
              </a:rPr>
              <a:t>Choose</a:t>
            </a:r>
            <a:r>
              <a:rPr sz="2001" b="1" spc="-100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67" dirty="0">
                <a:solidFill>
                  <a:srgbClr val="003266"/>
                </a:solidFill>
                <a:latin typeface="Times New Roman"/>
                <a:cs typeface="Times New Roman"/>
              </a:rPr>
              <a:t>an</a:t>
            </a:r>
            <a:r>
              <a:rPr sz="2001" b="1" spc="-97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5" dirty="0">
                <a:solidFill>
                  <a:srgbClr val="003266"/>
                </a:solidFill>
                <a:latin typeface="Times New Roman"/>
                <a:cs typeface="Times New Roman"/>
              </a:rPr>
              <a:t>authoring</a:t>
            </a:r>
            <a:r>
              <a:rPr sz="2001" b="1" spc="-97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tool </a:t>
            </a:r>
            <a:r>
              <a:rPr sz="2001" b="1" spc="-30" dirty="0">
                <a:solidFill>
                  <a:srgbClr val="003266"/>
                </a:solidFill>
                <a:latin typeface="Times New Roman"/>
                <a:cs typeface="Times New Roman"/>
              </a:rPr>
              <a:t>that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39" dirty="0">
                <a:solidFill>
                  <a:srgbClr val="003266"/>
                </a:solidFill>
                <a:latin typeface="Times New Roman"/>
                <a:cs typeface="Times New Roman"/>
              </a:rPr>
              <a:t>supports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4" dirty="0">
                <a:solidFill>
                  <a:srgbClr val="003266"/>
                </a:solidFill>
                <a:latin typeface="Times New Roman"/>
                <a:cs typeface="Times New Roman"/>
              </a:rPr>
              <a:t>accessibility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4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1017" y="4047524"/>
            <a:ext cx="2689676" cy="1521154"/>
          </a:xfrm>
          <a:prstGeom prst="rect">
            <a:avLst/>
          </a:prstGeom>
        </p:spPr>
        <p:txBody>
          <a:bodyPr vert="horz" wrap="square" lIns="0" tIns="33116" rIns="0" bIns="0" rtlCol="0">
            <a:spAutoFit/>
          </a:bodyPr>
          <a:lstStyle/>
          <a:p>
            <a:pPr marL="7701" marR="3081">
              <a:lnSpc>
                <a:spcPts val="2250"/>
              </a:lnSpc>
              <a:spcBef>
                <a:spcPts val="261"/>
              </a:spcBef>
            </a:pPr>
            <a:r>
              <a:rPr sz="2001" b="1" spc="-69" dirty="0">
                <a:solidFill>
                  <a:srgbClr val="003266"/>
                </a:solidFill>
                <a:latin typeface="Times New Roman"/>
                <a:cs typeface="Times New Roman"/>
              </a:rPr>
              <a:t>Document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4" dirty="0">
                <a:solidFill>
                  <a:srgbClr val="003266"/>
                </a:solidFill>
                <a:latin typeface="Times New Roman"/>
                <a:cs typeface="Times New Roman"/>
              </a:rPr>
              <a:t>all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4" dirty="0">
                <a:solidFill>
                  <a:srgbClr val="003266"/>
                </a:solidFill>
                <a:latin typeface="Times New Roman"/>
                <a:cs typeface="Times New Roman"/>
              </a:rPr>
              <a:t>accessibility </a:t>
            </a:r>
            <a:r>
              <a:rPr sz="2001" b="1" spc="-39" dirty="0">
                <a:solidFill>
                  <a:srgbClr val="003266"/>
                </a:solidFill>
                <a:latin typeface="Times New Roman"/>
                <a:cs typeface="Times New Roman"/>
              </a:rPr>
              <a:t>aspects</a:t>
            </a:r>
            <a:r>
              <a:rPr sz="2001" b="1" spc="-109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1" dirty="0">
                <a:solidFill>
                  <a:srgbClr val="003266"/>
                </a:solidFill>
                <a:latin typeface="Times New Roman"/>
                <a:cs typeface="Times New Roman"/>
              </a:rPr>
              <a:t>of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1" dirty="0">
                <a:solidFill>
                  <a:srgbClr val="003266"/>
                </a:solidFill>
                <a:latin typeface="Times New Roman"/>
                <a:cs typeface="Times New Roman"/>
              </a:rPr>
              <a:t>the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5" dirty="0">
                <a:solidFill>
                  <a:srgbClr val="003266"/>
                </a:solidFill>
                <a:latin typeface="Times New Roman"/>
                <a:cs typeface="Times New Roman"/>
              </a:rPr>
              <a:t>UI</a:t>
            </a:r>
            <a:endParaRPr sz="2001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2001">
              <a:latin typeface="Times New Roman"/>
              <a:cs typeface="Times New Roman"/>
            </a:endParaRPr>
          </a:p>
          <a:p>
            <a:pPr marL="7701" marR="417794">
              <a:lnSpc>
                <a:spcPts val="2298"/>
              </a:lnSpc>
            </a:pPr>
            <a:r>
              <a:rPr sz="2001" b="1" spc="-58" dirty="0">
                <a:solidFill>
                  <a:srgbClr val="003266"/>
                </a:solidFill>
                <a:latin typeface="Times New Roman"/>
                <a:cs typeface="Times New Roman"/>
              </a:rPr>
              <a:t>Test</a:t>
            </a:r>
            <a:r>
              <a:rPr sz="2001" b="1" spc="-94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5" dirty="0">
                <a:solidFill>
                  <a:srgbClr val="003266"/>
                </a:solidFill>
                <a:latin typeface="Times New Roman"/>
                <a:cs typeface="Times New Roman"/>
              </a:rPr>
              <a:t>authoring</a:t>
            </a:r>
            <a:r>
              <a:rPr sz="2001" b="1" spc="-91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with </a:t>
            </a:r>
            <a:r>
              <a:rPr sz="2001" b="1" spc="-30" dirty="0">
                <a:solidFill>
                  <a:srgbClr val="003266"/>
                </a:solidFill>
                <a:latin typeface="Times New Roman"/>
                <a:cs typeface="Times New Roman"/>
              </a:rPr>
              <a:t>users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30" dirty="0">
                <a:solidFill>
                  <a:srgbClr val="003266"/>
                </a:solidFill>
                <a:latin typeface="Times New Roman"/>
                <a:cs typeface="Times New Roman"/>
              </a:rPr>
              <a:t>with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disabilities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22874" y="4116727"/>
            <a:ext cx="3514869" cy="1511483"/>
          </a:xfrm>
          <a:prstGeom prst="rect">
            <a:avLst/>
          </a:prstGeom>
        </p:spPr>
        <p:txBody>
          <a:bodyPr vert="horz" wrap="square" lIns="0" tIns="28110" rIns="0" bIns="0" rtlCol="0">
            <a:spAutoFit/>
          </a:bodyPr>
          <a:lstStyle/>
          <a:p>
            <a:pPr marL="7701" marR="3081">
              <a:lnSpc>
                <a:spcPts val="2298"/>
              </a:lnSpc>
              <a:spcBef>
                <a:spcPts val="221"/>
              </a:spcBef>
            </a:pPr>
            <a:r>
              <a:rPr sz="2001" b="1" spc="-55" dirty="0">
                <a:solidFill>
                  <a:srgbClr val="003266"/>
                </a:solidFill>
                <a:latin typeface="Times New Roman"/>
                <a:cs typeface="Times New Roman"/>
              </a:rPr>
              <a:t>Set</a:t>
            </a:r>
            <a:r>
              <a:rPr sz="2001" b="1" spc="-97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4" dirty="0">
                <a:solidFill>
                  <a:srgbClr val="003266"/>
                </a:solidFill>
                <a:latin typeface="Times New Roman"/>
                <a:cs typeface="Times New Roman"/>
              </a:rPr>
              <a:t>constraints</a:t>
            </a:r>
            <a:r>
              <a:rPr sz="2001" b="1" spc="-94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5" dirty="0">
                <a:solidFill>
                  <a:srgbClr val="003266"/>
                </a:solidFill>
                <a:latin typeface="Times New Roman"/>
                <a:cs typeface="Times New Roman"/>
              </a:rPr>
              <a:t>for</a:t>
            </a:r>
            <a:r>
              <a:rPr sz="2001" b="1" spc="-127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6" dirty="0">
                <a:solidFill>
                  <a:srgbClr val="003266"/>
                </a:solidFill>
                <a:latin typeface="Times New Roman"/>
                <a:cs typeface="Times New Roman"/>
              </a:rPr>
              <a:t>customising </a:t>
            </a:r>
            <a:r>
              <a:rPr sz="2001" b="1" spc="-49" dirty="0">
                <a:solidFill>
                  <a:srgbClr val="003266"/>
                </a:solidFill>
                <a:latin typeface="Times New Roman"/>
                <a:cs typeface="Times New Roman"/>
              </a:rPr>
              <a:t>colour</a:t>
            </a:r>
            <a:r>
              <a:rPr sz="2001" b="1" spc="-124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combinations</a:t>
            </a:r>
            <a:r>
              <a:rPr sz="2001" b="1" spc="-91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73" dirty="0">
                <a:solidFill>
                  <a:srgbClr val="003266"/>
                </a:solidFill>
                <a:latin typeface="Times New Roman"/>
                <a:cs typeface="Times New Roman"/>
              </a:rPr>
              <a:t>(for</a:t>
            </a:r>
            <a:r>
              <a:rPr sz="2001" b="1" spc="-124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contrast)</a:t>
            </a:r>
            <a:endParaRPr sz="2001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971">
              <a:latin typeface="Times New Roman"/>
              <a:cs typeface="Times New Roman"/>
            </a:endParaRPr>
          </a:p>
          <a:p>
            <a:pPr marL="7701" marR="148635">
              <a:lnSpc>
                <a:spcPts val="2298"/>
              </a:lnSpc>
              <a:spcBef>
                <a:spcPts val="3"/>
              </a:spcBef>
            </a:pPr>
            <a:r>
              <a:rPr sz="2001" b="1" spc="-76" dirty="0">
                <a:solidFill>
                  <a:srgbClr val="003266"/>
                </a:solidFill>
                <a:latin typeface="Times New Roman"/>
                <a:cs typeface="Times New Roman"/>
              </a:rPr>
              <a:t>Provide</a:t>
            </a:r>
            <a:r>
              <a:rPr sz="2001" b="1" spc="-79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accessible</a:t>
            </a:r>
            <a:r>
              <a:rPr sz="2001" b="1" spc="-7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52" dirty="0">
                <a:solidFill>
                  <a:srgbClr val="003266"/>
                </a:solidFill>
                <a:latin typeface="Times New Roman"/>
                <a:cs typeface="Times New Roman"/>
              </a:rPr>
              <a:t>examples,</a:t>
            </a:r>
            <a:r>
              <a:rPr sz="2001" b="1" spc="-7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like </a:t>
            </a:r>
            <a:r>
              <a:rPr sz="2001" b="1" spc="-52" dirty="0">
                <a:solidFill>
                  <a:srgbClr val="003266"/>
                </a:solidFill>
                <a:latin typeface="Times New Roman"/>
                <a:cs typeface="Times New Roman"/>
              </a:rPr>
              <a:t>large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9" dirty="0">
                <a:solidFill>
                  <a:srgbClr val="003266"/>
                </a:solidFill>
                <a:latin typeface="Times New Roman"/>
                <a:cs typeface="Times New Roman"/>
              </a:rPr>
              <a:t>enough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52" dirty="0">
                <a:solidFill>
                  <a:srgbClr val="003266"/>
                </a:solidFill>
                <a:latin typeface="Times New Roman"/>
                <a:cs typeface="Times New Roman"/>
              </a:rPr>
              <a:t>touch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6" dirty="0">
                <a:solidFill>
                  <a:srgbClr val="003266"/>
                </a:solidFill>
                <a:latin typeface="Times New Roman"/>
                <a:cs typeface="Times New Roman"/>
              </a:rPr>
              <a:t>targets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52285" y="4116727"/>
            <a:ext cx="2134028" cy="1511483"/>
          </a:xfrm>
          <a:prstGeom prst="rect">
            <a:avLst/>
          </a:prstGeom>
        </p:spPr>
        <p:txBody>
          <a:bodyPr vert="horz" wrap="square" lIns="0" tIns="28110" rIns="0" bIns="0" rtlCol="0">
            <a:spAutoFit/>
          </a:bodyPr>
          <a:lstStyle/>
          <a:p>
            <a:pPr marL="7701" marR="3081">
              <a:lnSpc>
                <a:spcPts val="2298"/>
              </a:lnSpc>
              <a:spcBef>
                <a:spcPts val="221"/>
              </a:spcBef>
            </a:pPr>
            <a:r>
              <a:rPr sz="2001" b="1" spc="-79" dirty="0">
                <a:solidFill>
                  <a:srgbClr val="003266"/>
                </a:solidFill>
                <a:latin typeface="Times New Roman"/>
                <a:cs typeface="Times New Roman"/>
              </a:rPr>
              <a:t>Pick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themes</a:t>
            </a:r>
            <a:r>
              <a:rPr sz="2001" b="1" spc="-100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with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accessibility</a:t>
            </a:r>
            <a:r>
              <a:rPr sz="2001" b="1" spc="-118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support</a:t>
            </a:r>
            <a:endParaRPr sz="2001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971">
              <a:latin typeface="Times New Roman"/>
              <a:cs typeface="Times New Roman"/>
            </a:endParaRPr>
          </a:p>
          <a:p>
            <a:pPr marL="7701" marR="3081">
              <a:lnSpc>
                <a:spcPts val="2298"/>
              </a:lnSpc>
              <a:spcBef>
                <a:spcPts val="3"/>
              </a:spcBef>
            </a:pPr>
            <a:r>
              <a:rPr sz="2001" b="1" spc="-79" dirty="0">
                <a:solidFill>
                  <a:srgbClr val="003266"/>
                </a:solidFill>
                <a:latin typeface="Times New Roman"/>
                <a:cs typeface="Times New Roman"/>
              </a:rPr>
              <a:t>Pick</a:t>
            </a:r>
            <a:r>
              <a:rPr sz="2001" b="1" spc="-109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plugins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with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accessibility</a:t>
            </a:r>
            <a:r>
              <a:rPr sz="2001" b="1" spc="-118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support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76168" y="4116727"/>
            <a:ext cx="2512161" cy="900418"/>
          </a:xfrm>
          <a:prstGeom prst="rect">
            <a:avLst/>
          </a:prstGeom>
        </p:spPr>
        <p:txBody>
          <a:bodyPr vert="horz" wrap="square" lIns="0" tIns="28110" rIns="0" bIns="0" rtlCol="0">
            <a:spAutoFit/>
          </a:bodyPr>
          <a:lstStyle/>
          <a:p>
            <a:pPr marL="7701" marR="660385">
              <a:lnSpc>
                <a:spcPts val="2298"/>
              </a:lnSpc>
              <a:spcBef>
                <a:spcPts val="221"/>
              </a:spcBef>
            </a:pPr>
            <a:r>
              <a:rPr sz="2001" b="1" spc="-139" dirty="0">
                <a:solidFill>
                  <a:srgbClr val="003266"/>
                </a:solidFill>
                <a:latin typeface="Times New Roman"/>
                <a:cs typeface="Times New Roman"/>
              </a:rPr>
              <a:t>Embed</a:t>
            </a:r>
            <a:r>
              <a:rPr sz="2001" b="1" spc="-100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58" dirty="0">
                <a:solidFill>
                  <a:srgbClr val="003266"/>
                </a:solidFill>
                <a:latin typeface="Times New Roman"/>
                <a:cs typeface="Times New Roman"/>
              </a:rPr>
              <a:t>automated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accessibility</a:t>
            </a:r>
            <a:r>
              <a:rPr sz="2001" b="1" spc="-118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6" dirty="0">
                <a:solidFill>
                  <a:srgbClr val="003266"/>
                </a:solidFill>
                <a:latin typeface="Times New Roman"/>
                <a:cs typeface="Times New Roman"/>
              </a:rPr>
              <a:t>tests</a:t>
            </a:r>
            <a:endParaRPr sz="2001">
              <a:latin typeface="Times New Roman"/>
              <a:cs typeface="Times New Roman"/>
            </a:endParaRPr>
          </a:p>
          <a:p>
            <a:pPr marL="7701">
              <a:lnSpc>
                <a:spcPts val="2241"/>
              </a:lnSpc>
            </a:pPr>
            <a:r>
              <a:rPr sz="2001" b="1" dirty="0">
                <a:solidFill>
                  <a:srgbClr val="003266"/>
                </a:solidFill>
                <a:latin typeface="Times New Roman"/>
                <a:cs typeface="Times New Roman"/>
              </a:rPr>
              <a:t>in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1" dirty="0">
                <a:solidFill>
                  <a:srgbClr val="003266"/>
                </a:solidFill>
                <a:latin typeface="Times New Roman"/>
                <a:cs typeface="Times New Roman"/>
              </a:rPr>
              <a:t>the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5" dirty="0">
                <a:solidFill>
                  <a:srgbClr val="003266"/>
                </a:solidFill>
                <a:latin typeface="Times New Roman"/>
                <a:cs typeface="Times New Roman"/>
              </a:rPr>
              <a:t>authoring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process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DE3F1-0EF3-4006-8FEB-7AE011F0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2C4DE-3F74-4EFC-928E-C25E4572E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Accessibility can't be automated and not everything has an easy fix, but there are remedies we could build into design systems, browsers and CMSs</a:t>
            </a:r>
          </a:p>
          <a:p>
            <a:r>
              <a:rPr lang="en-GB" dirty="0"/>
              <a:t>Use a CMS that can be set up to work as an accessibility assistant for content editors</a:t>
            </a:r>
          </a:p>
          <a:p>
            <a:r>
              <a:rPr lang="en-GB" dirty="0"/>
              <a:t>The upcoming University Website Publishing Platform is a promising example of this. This is also an exciting potential opportunity for Drupal </a:t>
            </a:r>
            <a:r>
              <a:rPr lang="en-GB" dirty="0" err="1"/>
              <a:t>Starshot</a:t>
            </a:r>
            <a:r>
              <a:rPr lang="en-GB" dirty="0"/>
              <a:t>.</a:t>
            </a:r>
          </a:p>
          <a:p>
            <a:r>
              <a:rPr lang="en-GB" dirty="0"/>
              <a:t>Accessibility (and sustainability) is easier when you do it earlier, and consider it throughout the lifecycle of the website.</a:t>
            </a:r>
          </a:p>
        </p:txBody>
      </p:sp>
    </p:spTree>
    <p:extLst>
      <p:ext uri="{BB962C8B-B14F-4D97-AF65-F5344CB8AC3E}">
        <p14:creationId xmlns:p14="http://schemas.microsoft.com/office/powerpoint/2010/main" val="12201467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FE020-59E1-49C3-992F-3B462D4C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FF6EF-E2EC-439A-A815-3E7F7E396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LinkedIn Profile:</a:t>
            </a:r>
          </a:p>
          <a:p>
            <a:r>
              <a:rPr lang="en-GB" dirty="0">
                <a:hlinkClick r:id="rId2"/>
              </a:rPr>
              <a:t>https://www.linkedin.com/in/johnwalterlockhart/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963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bf59ba7-7252-4c32-a941-5d3f00103e3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A4542AF5B5044E84384A0F084A89BF" ma:contentTypeVersion="17" ma:contentTypeDescription="Create a new document." ma:contentTypeScope="" ma:versionID="fd7d21d99125beaa534c2647aab93c72">
  <xsd:schema xmlns:xsd="http://www.w3.org/2001/XMLSchema" xmlns:xs="http://www.w3.org/2001/XMLSchema" xmlns:p="http://schemas.microsoft.com/office/2006/metadata/properties" xmlns:ns3="1e07f396-fdc8-41cb-b9e2-ddd32783ab3b" xmlns:ns4="bbf59ba7-7252-4c32-a941-5d3f00103e33" targetNamespace="http://schemas.microsoft.com/office/2006/metadata/properties" ma:root="true" ma:fieldsID="273bb93807ddb1788d70f98586d28653" ns3:_="" ns4:_="">
    <xsd:import namespace="1e07f396-fdc8-41cb-b9e2-ddd32783ab3b"/>
    <xsd:import namespace="bbf59ba7-7252-4c32-a941-5d3f00103e3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7f396-fdc8-41cb-b9e2-ddd32783ab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59ba7-7252-4c32-a941-5d3f00103e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D80B80-1FF7-4494-89AD-2180D061E7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9FFD43-C02A-48BA-B65F-9D4F2280B7C8}">
  <ds:schemaRefs>
    <ds:schemaRef ds:uri="bbf59ba7-7252-4c32-a941-5d3f00103e33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1e07f396-fdc8-41cb-b9e2-ddd32783ab3b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70D23F4-EE85-409F-A7E9-B77C969527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07f396-fdc8-41cb-b9e2-ddd32783ab3b"/>
    <ds:schemaRef ds:uri="bbf59ba7-7252-4c32-a941-5d3f00103e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2152</Words>
  <Application>Microsoft Office PowerPoint</Application>
  <PresentationFormat>Widescreen</PresentationFormat>
  <Paragraphs>264</Paragraphs>
  <Slides>65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Arial</vt:lpstr>
      <vt:lpstr>Calibri</vt:lpstr>
      <vt:lpstr>Calibri Light</vt:lpstr>
      <vt:lpstr>Cambria</vt:lpstr>
      <vt:lpstr>Gill Sans MT</vt:lpstr>
      <vt:lpstr>Play</vt:lpstr>
      <vt:lpstr>Times New Roman</vt:lpstr>
      <vt:lpstr>Office Theme</vt:lpstr>
      <vt:lpstr>Web Accessibility and Site Governance with Drupal</vt:lpstr>
      <vt:lpstr>John Lockhart</vt:lpstr>
      <vt:lpstr>Hidde de Vries</vt:lpstr>
      <vt:lpstr>Hidde de Vries</vt:lpstr>
      <vt:lpstr>Accessibility is hard</vt:lpstr>
      <vt:lpstr>Why Isn't Accessibility easier?</vt:lpstr>
      <vt:lpstr>Built-in accessibility</vt:lpstr>
      <vt:lpstr>Can’t we just build accessibility into our products?</vt:lpstr>
      <vt:lpstr>(Don’t use) Overlays</vt:lpstr>
      <vt:lpstr>Overlay Fact Sheet</vt:lpstr>
      <vt:lpstr>Design Systems</vt:lpstr>
      <vt:lpstr>Design Systems</vt:lpstr>
      <vt:lpstr>PowerPoint Presentation</vt:lpstr>
      <vt:lpstr>Browsers</vt:lpstr>
      <vt:lpstr>PowerPoint Presentation</vt:lpstr>
      <vt:lpstr>HTML</vt:lpstr>
      <vt:lpstr>CMSs can help with accessibility</vt:lpstr>
      <vt:lpstr>Assessing CMS accessibility in two ways</vt:lpstr>
      <vt:lpstr>WCAG</vt:lpstr>
      <vt:lpstr>ATAG</vt:lpstr>
      <vt:lpstr>Examples of ATAG (Part B)</vt:lpstr>
      <vt:lpstr>W3C Authoring Tools List</vt:lpstr>
      <vt:lpstr>“Support the production of accessible content”</vt:lpstr>
      <vt:lpstr>CMSs as accessibility assistants</vt:lpstr>
      <vt:lpstr>Example: A Card Component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Editoria11y: an example</vt:lpstr>
      <vt:lpstr>Editoria11y can help content authors meet the W3C ATAG regulations</vt:lpstr>
      <vt:lpstr>Specific examples of how Editoria11y can help authors meet the W3C ATAG regulations:</vt:lpstr>
      <vt:lpstr>Editoria11y is not an overlay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Links between Accessibility and Sustainability</vt:lpstr>
      <vt:lpstr>Links between Accessibility and Sustainability</vt:lpstr>
      <vt:lpstr>Internships - Our Objectives</vt:lpstr>
      <vt:lpstr>Some key points of intersection: </vt:lpstr>
      <vt:lpstr>Some key points of intersection: </vt:lpstr>
      <vt:lpstr>Some key points of intersection: </vt:lpstr>
      <vt:lpstr>Workshop Exercise</vt:lpstr>
      <vt:lpstr>Pillars of web governance  </vt:lpstr>
      <vt:lpstr>Pillars of web governance  </vt:lpstr>
      <vt:lpstr>Pillars of web governance  </vt:lpstr>
      <vt:lpstr>Drupal Starshot - Pillars of web governance  </vt:lpstr>
      <vt:lpstr>Drupal Starshot - Pillars of web governance  </vt:lpstr>
      <vt:lpstr>Strands - Pillars of web governance  </vt:lpstr>
      <vt:lpstr>Accessibility at every step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CMS is an accessibility assistant</dc:title>
  <dc:creator>John Lockhart</dc:creator>
  <cp:lastModifiedBy>John Lockhart</cp:lastModifiedBy>
  <cp:revision>45</cp:revision>
  <dcterms:created xsi:type="dcterms:W3CDTF">2023-09-20T14:33:38Z</dcterms:created>
  <dcterms:modified xsi:type="dcterms:W3CDTF">2024-09-24T10:10:52Z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0x0101002BA4542AF5B5044E84384A0F084A89BF</vt:lpwstr>
  </property>
</Properties>
</file>