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2"/>
  </p:notesMasterIdLst>
  <p:sldIdLst>
    <p:sldId id="264" r:id="rId5"/>
    <p:sldId id="268" r:id="rId6"/>
    <p:sldId id="269" r:id="rId7"/>
    <p:sldId id="280" r:id="rId8"/>
    <p:sldId id="279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301" r:id="rId25"/>
    <p:sldId id="302" r:id="rId26"/>
    <p:sldId id="270" r:id="rId27"/>
    <p:sldId id="27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273" r:id="rId36"/>
    <p:sldId id="274" r:id="rId37"/>
    <p:sldId id="275" r:id="rId38"/>
    <p:sldId id="276" r:id="rId39"/>
    <p:sldId id="310" r:id="rId40"/>
    <p:sldId id="311" r:id="rId41"/>
    <p:sldId id="296" r:id="rId42"/>
    <p:sldId id="297" r:id="rId43"/>
    <p:sldId id="298" r:id="rId44"/>
    <p:sldId id="299" r:id="rId45"/>
    <p:sldId id="300" r:id="rId46"/>
    <p:sldId id="324" r:id="rId47"/>
    <p:sldId id="325" r:id="rId48"/>
    <p:sldId id="326" r:id="rId49"/>
    <p:sldId id="328" r:id="rId50"/>
    <p:sldId id="329" r:id="rId51"/>
    <p:sldId id="330" r:id="rId52"/>
    <p:sldId id="327" r:id="rId53"/>
    <p:sldId id="331" r:id="rId54"/>
    <p:sldId id="332" r:id="rId55"/>
    <p:sldId id="333" r:id="rId56"/>
    <p:sldId id="334" r:id="rId57"/>
    <p:sldId id="335" r:id="rId58"/>
    <p:sldId id="336" r:id="rId59"/>
    <p:sldId id="277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278" r:id="rId68"/>
    <p:sldId id="337" r:id="rId69"/>
    <p:sldId id="260" r:id="rId70"/>
    <p:sldId id="259" r:id="rId71"/>
  </p:sldIdLst>
  <p:sldSz cx="12192000" cy="6858000"/>
  <p:notesSz cx="6858000" cy="9144000"/>
  <p:embeddedFontLst>
    <p:embeddedFont>
      <p:font typeface="Bitter" panose="020B0604020202020204" charset="0"/>
      <p:regular r:id="rId73"/>
      <p:bold r:id="rId74"/>
      <p:italic r:id="rId75"/>
      <p:boldItalic r:id="rId76"/>
    </p:embeddedFont>
    <p:embeddedFont>
      <p:font typeface="Bitter Light" panose="020B0604020202020204" charset="0"/>
      <p:regular r:id="rId77"/>
      <p:bold r:id="rId78"/>
      <p:italic r:id="rId79"/>
      <p:boldItalic r:id="rId80"/>
    </p:embeddedFont>
    <p:embeddedFont>
      <p:font typeface="Cambria" panose="02040503050406030204" pitchFamily="18" charset="0"/>
      <p:regular r:id="rId81"/>
      <p:bold r:id="rId82"/>
      <p:italic r:id="rId83"/>
      <p:boldItalic r:id="rId84"/>
    </p:embeddedFont>
    <p:embeddedFont>
      <p:font typeface="Gill Sans MT" panose="020B0502020104020203" pitchFamily="34" charset="0"/>
      <p:regular r:id="rId85"/>
      <p:bold r:id="rId86"/>
      <p:italic r:id="rId87"/>
      <p:boldItalic r:id="rId88"/>
    </p:embeddedFont>
    <p:embeddedFont>
      <p:font typeface="Helvetica Neue" panose="020B0604020202020204" charset="0"/>
      <p:regular r:id="rId89"/>
      <p:bold r:id="rId90"/>
      <p:italic r:id="rId91"/>
      <p:boldItalic r:id="rId9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3" roundtripDataSignature="AMtx7mhpXUqmglOaBgDINZhHqDC6z9BB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646A78-6C1F-4DE1-81A9-FAAD6033078F}" v="2" dt="2024-09-23T17:30:15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2.fntdata"/><Relationship Id="rId89" Type="http://schemas.openxmlformats.org/officeDocument/2006/relationships/font" Target="fonts/font17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1.xml"/><Relationship Id="rId90" Type="http://schemas.openxmlformats.org/officeDocument/2006/relationships/font" Target="fonts/font18.fntdata"/><Relationship Id="rId95" Type="http://schemas.openxmlformats.org/officeDocument/2006/relationships/viewProps" Target="view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font" Target="fonts/font16.fntdata"/><Relationship Id="rId91" Type="http://schemas.openxmlformats.org/officeDocument/2006/relationships/font" Target="fonts/font19.fntdata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4.fntdata"/><Relationship Id="rId97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20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5.fntdata"/><Relationship Id="rId61" Type="http://schemas.openxmlformats.org/officeDocument/2006/relationships/slide" Target="slides/slide57.xml"/><Relationship Id="rId82" Type="http://schemas.openxmlformats.org/officeDocument/2006/relationships/font" Target="fonts/font10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93" Type="http://customschemas.google.com/relationships/presentationmetadata" Target="metadata"/><Relationship Id="rId98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97A8"/>
              </a:buClr>
              <a:buSzPts val="2400"/>
              <a:buNone/>
              <a:defRPr sz="2400">
                <a:solidFill>
                  <a:srgbClr val="8897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2000"/>
              <a:buNone/>
              <a:defRPr sz="2000">
                <a:solidFill>
                  <a:srgbClr val="8897A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800"/>
              <a:buNone/>
              <a:defRPr sz="1800">
                <a:solidFill>
                  <a:srgbClr val="8897A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600"/>
              <a:buNone/>
              <a:defRPr sz="1600">
                <a:solidFill>
                  <a:srgbClr val="8897A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600"/>
              <a:buNone/>
              <a:defRPr sz="1600">
                <a:solidFill>
                  <a:srgbClr val="8897A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600"/>
              <a:buNone/>
              <a:defRPr sz="1600">
                <a:solidFill>
                  <a:srgbClr val="8897A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600"/>
              <a:buNone/>
              <a:defRPr sz="1600">
                <a:solidFill>
                  <a:srgbClr val="8897A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600"/>
              <a:buNone/>
              <a:defRPr sz="1600">
                <a:solidFill>
                  <a:srgbClr val="8897A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7A8"/>
              </a:buClr>
              <a:buSzPts val="1600"/>
              <a:buNone/>
              <a:defRPr sz="1600">
                <a:solidFill>
                  <a:srgbClr val="8897A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97A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XBAST0GZuM?si=gzXxlm1RdsTOaXob" TargetMode="External"/><Relationship Id="rId2" Type="http://schemas.openxmlformats.org/officeDocument/2006/relationships/hyperlink" Target="https://talks.hiddedevries.nl/tGzZs2/your-cms-is-an-accessibility-assistant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idde.blog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verlayfactsheet.com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sign-system.ed.ac.uk/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WAI/standards-guidelines/atag/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WAI/tools-list/authoring/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editoria11y.princeton.edu/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s.ed.ac.uk/website-communications/category/interns/" TargetMode="Externa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pal.org/association/open-web-manifesto" TargetMode="Externa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pal.org/association/open-web-manifesto" TargetMode="Externa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johnwalterlockhart/" TargetMode="Externa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>
                <a:solidFill>
                  <a:srgbClr val="04557B"/>
                </a:solidFill>
                <a:latin typeface="Bitter"/>
                <a:ea typeface="Bitter"/>
                <a:cs typeface="Bitter"/>
                <a:sym typeface="Bitter"/>
              </a:rPr>
              <a:t>Web Accessibility and Site Governance in Drupal</a:t>
            </a:r>
            <a:endParaRPr dirty="0">
              <a:solidFill>
                <a:srgbClr val="04557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7" name="Google Shape;157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solidFill>
                  <a:srgbClr val="0455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 John Lockhart</a:t>
            </a:r>
            <a:endParaRPr dirty="0">
              <a:solidFill>
                <a:srgbClr val="04557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8" name="Google Shape;15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097" y="4907756"/>
            <a:ext cx="1778981" cy="165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10197432" y="235743"/>
            <a:ext cx="1425073" cy="1951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9725" y="0"/>
            <a:ext cx="2489364" cy="1924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F962-5D00-4700-91DC-8BB7CFBF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John Lockhart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40103-C7C4-4012-B3A1-A2AFE0E1E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School Web Development Officer at the Edinburgh Law School</a:t>
            </a:r>
          </a:p>
        </p:txBody>
      </p:sp>
    </p:spTree>
    <p:extLst>
      <p:ext uri="{BB962C8B-B14F-4D97-AF65-F5344CB8AC3E}">
        <p14:creationId xmlns:p14="http://schemas.microsoft.com/office/powerpoint/2010/main" val="239100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E046F-8FD2-4A98-B1D1-47D8CF69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Hidde</a:t>
            </a:r>
            <a:r>
              <a:rPr lang="en-GB" dirty="0"/>
              <a:t> de Vries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BADBC-FADA-467A-B6A5-810A711CE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talk is inspired by, and largely based on the following talk by </a:t>
            </a:r>
            <a:r>
              <a:rPr lang="en-GB" dirty="0" err="1"/>
              <a:t>Hidde</a:t>
            </a:r>
            <a:endParaRPr lang="en-GB" dirty="0"/>
          </a:p>
          <a:p>
            <a:r>
              <a:rPr lang="en-GB" dirty="0"/>
              <a:t>Your CMS is an accessibility assistant (search Google/YouTube)</a:t>
            </a:r>
          </a:p>
          <a:p>
            <a:r>
              <a:rPr lang="en-GB" dirty="0">
                <a:hlinkClick r:id="rId2" tooltip="Your CMS is an accessibility assistant "/>
              </a:rPr>
              <a:t>https://talks.hiddedevries.nl/tGzZs2/your-cms-is-an-accessibility-assistant</a:t>
            </a:r>
            <a:endParaRPr lang="en-GB" dirty="0"/>
          </a:p>
          <a:p>
            <a:r>
              <a:rPr lang="en-GB" dirty="0"/>
              <a:t>Definitely watch the video recording of his talk, much more detail can be found there</a:t>
            </a:r>
          </a:p>
          <a:p>
            <a:r>
              <a:rPr lang="en-GB" dirty="0">
                <a:hlinkClick r:id="rId3" tooltip="Your CMS is an accessibility assistant video"/>
              </a:rPr>
              <a:t>https://youtu.be/cXBAST0GZuM?si=gzXxlm1RdsTOaXob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5451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E347-0E81-4B4F-91F3-60F19895E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Hidde</a:t>
            </a:r>
            <a:r>
              <a:rPr lang="en-GB" dirty="0"/>
              <a:t> de Vries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79671-4705-4ADB-A00C-F5C495795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Hidde</a:t>
            </a:r>
            <a:r>
              <a:rPr lang="en-GB" dirty="0"/>
              <a:t> de Vries is a front-end, accessibility and design systems specialist. He has previously worked for organisations including the Dutch government, W3C (WAI), Sanity.io and Mozilla.</a:t>
            </a:r>
          </a:p>
          <a:p>
            <a:r>
              <a:rPr lang="en-GB" dirty="0"/>
              <a:t>Do check out </a:t>
            </a:r>
            <a:r>
              <a:rPr lang="en-GB" dirty="0" err="1"/>
              <a:t>Hidde’s</a:t>
            </a:r>
            <a:r>
              <a:rPr lang="en-GB" dirty="0"/>
              <a:t> blog:</a:t>
            </a:r>
          </a:p>
          <a:p>
            <a:r>
              <a:rPr lang="en-GB" dirty="0">
                <a:hlinkClick r:id="rId2"/>
              </a:rPr>
              <a:t>https://hidde.blog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51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13597B-D64C-4F3D-9580-35D2C52C4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Accessibility is hard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3B2C047-B890-439F-901D-5C2076404B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0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5635-902A-4234-A1E3-25B79E4FE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Isn't Accessibility easier?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77182-1B74-46D9-A599-D9B77CDD2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372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8B855-5B7E-4D6C-9DC4-3861E1F2DE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Built-in accessibility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865AB8-28CA-4C24-A3CA-7DD9045A79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8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696627-BED9-44C9-B304-288DC177AF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Can’t we just build accessibility into our products?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DD46846-9103-4638-92C7-082983058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37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7FD0-B28C-4B40-B130-4BE9804B7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(Don’t use) Overlays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E6F92-B593-4E81-95F9-BB8DF201F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Don’t use overlays</a:t>
            </a:r>
          </a:p>
          <a:p>
            <a:r>
              <a:rPr lang="en-GB" dirty="0"/>
              <a:t>Basically:</a:t>
            </a:r>
          </a:p>
          <a:p>
            <a:r>
              <a:rPr lang="en-GB" dirty="0"/>
              <a:t>1. Overlays are third-party software that make accessibility “improvements” to your website. </a:t>
            </a:r>
          </a:p>
          <a:p>
            <a:r>
              <a:rPr lang="en-GB" dirty="0"/>
              <a:t>2. To genuinely resolve accessibility issues, you need to have near total control of your website in order to address the source of the original error. </a:t>
            </a:r>
          </a:p>
          <a:p>
            <a:r>
              <a:rPr lang="en-GB" dirty="0"/>
              <a:t>3. Also, according to many users with disabilities, they just don’t work. (See the “In their own words” section of the Overlay Fact Sheet website for testimonies). </a:t>
            </a:r>
          </a:p>
        </p:txBody>
      </p:sp>
    </p:spTree>
    <p:extLst>
      <p:ext uri="{BB962C8B-B14F-4D97-AF65-F5344CB8AC3E}">
        <p14:creationId xmlns:p14="http://schemas.microsoft.com/office/powerpoint/2010/main" val="4055739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2470-7224-433A-8D88-5B4CAD98E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Overlay Fact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9390D-00B5-48D7-8976-071CCD349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the Overlay Fact Sheet for more information:</a:t>
            </a:r>
          </a:p>
          <a:p>
            <a:r>
              <a:rPr lang="en-GB" dirty="0">
                <a:hlinkClick r:id="rId2"/>
              </a:rPr>
              <a:t>https://overlayfactsheet.com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107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8AF79-B7BF-4673-9F4F-865E3A3F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3DBB6-DB88-4EB8-BCB0-F977232B6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systems are an excellent way to build in accessibility to some of your work.</a:t>
            </a:r>
          </a:p>
          <a:p>
            <a:r>
              <a:rPr lang="en-GB" dirty="0"/>
              <a:t>If you are able to take your design and split it up into reusable components, then you can make your accessibility, or at least some of it, reusable and repeatable.</a:t>
            </a:r>
          </a:p>
          <a:p>
            <a:r>
              <a:rPr lang="en-GB" dirty="0"/>
              <a:t>If you have accessible (well tested) components, you can make accessibility reusable and repeatable.</a:t>
            </a:r>
          </a:p>
          <a:p>
            <a:r>
              <a:rPr lang="en-GB" dirty="0">
                <a:hlinkClick r:id="rId2"/>
              </a:rPr>
              <a:t>https://design-system.ed.ac.uk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2367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BEFD4-9797-4B16-9610-0FA978074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0C3F3-A7D1-479E-B0E1-D97552A2F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Example: a Card component. </a:t>
            </a:r>
          </a:p>
          <a:p>
            <a:r>
              <a:rPr lang="en-GB" dirty="0"/>
              <a:t>You can document in your design system ways of saying hey, this is how you are supposed to use this component. </a:t>
            </a:r>
          </a:p>
          <a:p>
            <a:r>
              <a:rPr lang="en-GB" dirty="0"/>
              <a:t>You can explain how users use the web and why that helps.</a:t>
            </a:r>
          </a:p>
        </p:txBody>
      </p:sp>
    </p:spTree>
    <p:extLst>
      <p:ext uri="{BB962C8B-B14F-4D97-AF65-F5344CB8AC3E}">
        <p14:creationId xmlns:p14="http://schemas.microsoft.com/office/powerpoint/2010/main" val="3170649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of the Edinburgh University Website, with a list of card components on the page. Emphasis the importance of Headings, including how screen readers can use them to aid navigation within a page.">
            <a:extLst>
              <a:ext uri="{FF2B5EF4-FFF2-40B4-BE49-F238E27FC236}">
                <a16:creationId xmlns:a16="http://schemas.microsoft.com/office/drawing/2014/main" id="{0AA70C50-E494-44E2-8686-A721CFAF5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550"/>
            <a:ext cx="121920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9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AD44-831B-432F-8E08-A7D450D7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Browsers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7027-94A4-432B-B082-C78EC79B0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Browsers can fix a small subset of accessibility issues in the content for end users.</a:t>
            </a:r>
          </a:p>
          <a:p>
            <a:r>
              <a:rPr lang="en-GB" dirty="0"/>
              <a:t>Not a get out of jail card, but could be very helpful.</a:t>
            </a:r>
          </a:p>
        </p:txBody>
      </p:sp>
    </p:spTree>
    <p:extLst>
      <p:ext uri="{BB962C8B-B14F-4D97-AF65-F5344CB8AC3E}">
        <p14:creationId xmlns:p14="http://schemas.microsoft.com/office/powerpoint/2010/main" val="2153810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 of possible browser enhancements for better web accessibility.">
            <a:extLst>
              <a:ext uri="{FF2B5EF4-FFF2-40B4-BE49-F238E27FC236}">
                <a16:creationId xmlns:a16="http://schemas.microsoft.com/office/drawing/2014/main" id="{5F20D57F-C16A-4C5A-82EA-08858BE94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4"/>
            <a:ext cx="12192000" cy="68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1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9563-8BBF-4919-BD65-317443E17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F7A7D-C26F-4435-B1C9-EE3238857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Problems can be fixed in HTML. </a:t>
            </a:r>
          </a:p>
          <a:p>
            <a:r>
              <a:rPr lang="en-GB" dirty="0"/>
              <a:t>Browsers or HTML have features that provides for accessibility.  </a:t>
            </a:r>
          </a:p>
          <a:p>
            <a:r>
              <a:rPr lang="en-GB" dirty="0"/>
              <a:t>Example: the image tag. It allows you to provide alternative text for an image. </a:t>
            </a:r>
          </a:p>
          <a:p>
            <a:r>
              <a:rPr lang="en-GB" dirty="0"/>
              <a:t>Example: the video tag, with captions. Just supply the caption information and the browser will make sure the right caption shows at the right time.</a:t>
            </a:r>
          </a:p>
          <a:p>
            <a:r>
              <a:rPr lang="en-GB" dirty="0"/>
              <a:t>Emphasise the importance of using semantic HTML.</a:t>
            </a:r>
          </a:p>
        </p:txBody>
      </p:sp>
    </p:spTree>
    <p:extLst>
      <p:ext uri="{BB962C8B-B14F-4D97-AF65-F5344CB8AC3E}">
        <p14:creationId xmlns:p14="http://schemas.microsoft.com/office/powerpoint/2010/main" val="2094246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B360-22C9-4448-AA6A-FC8A2637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CMSs </a:t>
            </a:r>
            <a:r>
              <a:rPr lang="en-GB" dirty="0"/>
              <a:t>can help with accessibility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6C40A-F4A2-4204-A9AB-AABF94FB8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good CMS can help with accessibility in the authoring process</a:t>
            </a:r>
          </a:p>
        </p:txBody>
      </p:sp>
    </p:spTree>
    <p:extLst>
      <p:ext uri="{BB962C8B-B14F-4D97-AF65-F5344CB8AC3E}">
        <p14:creationId xmlns:p14="http://schemas.microsoft.com/office/powerpoint/2010/main" val="265665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6AC5-115D-4D73-B779-5989F4979B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Assessing CMS accessibility in two ways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7FE4E6-5B28-4BDB-A150-D3FBC4030D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87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9E3D-34F9-454F-BA9A-CEFEA3D9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WCAG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3758B-7EBF-4B2E-82D0-D5626E10D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W3C Web Content Accessibility Guidelines are designed to make Web content more accessible.</a:t>
            </a:r>
          </a:p>
          <a:p>
            <a:r>
              <a:rPr lang="en-GB" dirty="0"/>
              <a:t>The Public Sector Body Accessibility Regulations (PSBAR) are essentially based on meeting the W3C WCAG 2.2 AA Guidelines.</a:t>
            </a:r>
          </a:p>
          <a:p>
            <a:r>
              <a:rPr lang="en-GB" dirty="0"/>
              <a:t>There are similar regulations for other jurisdictions (USA, EU, others)</a:t>
            </a:r>
          </a:p>
        </p:txBody>
      </p:sp>
    </p:spTree>
    <p:extLst>
      <p:ext uri="{BB962C8B-B14F-4D97-AF65-F5344CB8AC3E}">
        <p14:creationId xmlns:p14="http://schemas.microsoft.com/office/powerpoint/2010/main" val="3252065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044D-FA2B-4F36-81F3-DF92230E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CF4A8-8C48-4EC3-BDB7-13015995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W3C Authoring Tool Accessibility Guidelines (ATAG) explains how to:</a:t>
            </a:r>
          </a:p>
          <a:p>
            <a:r>
              <a:rPr lang="en-GB" dirty="0"/>
              <a:t>A. Make the authoring tools themselves accessible, so that people with disabilities can create web content, and</a:t>
            </a:r>
          </a:p>
          <a:p>
            <a:r>
              <a:rPr lang="en-GB" dirty="0"/>
              <a:t>B. Help authors create more accessible web content — specifically: enable, support, and promote the production of content that conforms to Web Content Accessibility Guidelines (WCAG).</a:t>
            </a:r>
          </a:p>
          <a:p>
            <a:r>
              <a:rPr lang="en-GB" dirty="0">
                <a:hlinkClick r:id="rId2"/>
              </a:rPr>
              <a:t>https://www.w3.org/WAI/standards-guidelines/atag/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3084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1538-26A7-4E61-8084-FB67C7BA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ATAG (Part 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70FFB-2A7D-4C20-9977-ACB81B67C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B.1.1.2</a:t>
            </a:r>
          </a:p>
          <a:p>
            <a:r>
              <a:rPr lang="en-GB" dirty="0"/>
              <a:t>When content is auto-generated, there is a prompt for required accessibility information </a:t>
            </a:r>
          </a:p>
          <a:p>
            <a:r>
              <a:rPr lang="en-GB" dirty="0"/>
              <a:t>Examples: caption for a table, alt text for images in a carousel, labels for form fields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B.2.1.1</a:t>
            </a:r>
          </a:p>
          <a:p>
            <a:r>
              <a:rPr lang="en-GB" dirty="0"/>
              <a:t>Ensure that accessible content production is possible</a:t>
            </a:r>
          </a:p>
          <a:p>
            <a:r>
              <a:rPr lang="en-GB" dirty="0"/>
              <a:t>Example: for each image field, there is an alt text field</a:t>
            </a:r>
          </a:p>
          <a:p>
            <a:r>
              <a:rPr lang="en-GB" dirty="0"/>
              <a:t>Example: for each video player field, there is a captions upload button</a:t>
            </a:r>
          </a:p>
        </p:txBody>
      </p:sp>
    </p:spTree>
    <p:extLst>
      <p:ext uri="{BB962C8B-B14F-4D97-AF65-F5344CB8AC3E}">
        <p14:creationId xmlns:p14="http://schemas.microsoft.com/office/powerpoint/2010/main" val="1141565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C9F1-515F-40B8-92F1-885774C2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W3C Authoring Tools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7E926-BE0C-49A5-8405-73863C757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Tools listing has information on how the tool meets the web standard: Authoring Tool Accessibility Guidelines (ATAG).</a:t>
            </a:r>
          </a:p>
          <a:p>
            <a:r>
              <a:rPr lang="en-GB" dirty="0"/>
              <a:t>At this time of writing, five authoring tools are listed on their webpage.</a:t>
            </a:r>
          </a:p>
          <a:p>
            <a:r>
              <a:rPr lang="en-GB" dirty="0"/>
              <a:t>One of these is Drupal (Core).</a:t>
            </a:r>
          </a:p>
          <a:p>
            <a:r>
              <a:rPr lang="en-GB" dirty="0">
                <a:hlinkClick r:id="rId2"/>
              </a:rPr>
              <a:t>https://www.w3.org/WAI/tools-list/authoring/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6500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6DF98-1339-4C27-9B0B-2B7DE2541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“Support the production of accessible content”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B9CFFA-697D-4CCA-8B3E-BADB6103F8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263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3EC9-24F9-470D-8261-A6CF9153C5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CMSs as accessibility assistants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5E84D4-71E4-4E0D-B9DA-00D6092D1A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579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9F6D51-A264-4658-993E-CBA206336F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Example: A Card Component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A533D1B-C88E-4F6A-9AA5-FA2FC9ACDE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4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Image of the Edinburgh University Website, with a list of card components on the page.">
            <a:extLst>
              <a:ext uri="{FF2B5EF4-FFF2-40B4-BE49-F238E27FC236}">
                <a16:creationId xmlns:a16="http://schemas.microsoft.com/office/drawing/2014/main" id="{244C831E-DB4E-4374-AD0E-200832D02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950"/>
            <a:ext cx="121920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75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on the page.">
            <a:extLst>
              <a:ext uri="{FF2B5EF4-FFF2-40B4-BE49-F238E27FC236}">
                <a16:creationId xmlns:a16="http://schemas.microsoft.com/office/drawing/2014/main" id="{B011DD9C-5380-418F-807D-BA4E08231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493"/>
            <a:ext cx="1219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61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editor options on the page.">
            <a:extLst>
              <a:ext uri="{FF2B5EF4-FFF2-40B4-BE49-F238E27FC236}">
                <a16:creationId xmlns:a16="http://schemas.microsoft.com/office/drawing/2014/main" id="{F0F73D0A-FB70-4995-B18D-18686FD73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219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40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editor completed options on the page.">
            <a:extLst>
              <a:ext uri="{FF2B5EF4-FFF2-40B4-BE49-F238E27FC236}">
                <a16:creationId xmlns:a16="http://schemas.microsoft.com/office/drawing/2014/main" id="{79CEFC59-5F25-4186-9F1F-88BF355B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871"/>
            <a:ext cx="121920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98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of the Edinburgh University Website Editor Interface, with a card component editor completed options on the page.">
            <a:extLst>
              <a:ext uri="{FF2B5EF4-FFF2-40B4-BE49-F238E27FC236}">
                <a16:creationId xmlns:a16="http://schemas.microsoft.com/office/drawing/2014/main" id="{28FC1AD3-0740-44E3-B00F-36CBF64E3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521"/>
            <a:ext cx="12192000" cy="59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89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of the Edinburgh University Website, with a list of card components on the page.">
            <a:extLst>
              <a:ext uri="{FF2B5EF4-FFF2-40B4-BE49-F238E27FC236}">
                <a16:creationId xmlns:a16="http://schemas.microsoft.com/office/drawing/2014/main" id="{244C831E-DB4E-4374-AD0E-200832D02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242"/>
            <a:ext cx="121920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9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E2AAF-7491-454F-A293-1C707829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Editoria11y: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B8BD2-4F48-4455-8F22-BBC8BE388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Editoria11y is an accessibility checker that helps content authors create accessible web content. </a:t>
            </a:r>
          </a:p>
          <a:p>
            <a:r>
              <a:rPr lang="en-GB" dirty="0"/>
              <a:t>It is a valuable tool for helping content authors meet the W3C ATAG regulations.</a:t>
            </a:r>
          </a:p>
          <a:p>
            <a:r>
              <a:rPr lang="en-GB" dirty="0"/>
              <a:t>It is available as a module for Drupal, and is based upon the Sa11y accessibility checker library.</a:t>
            </a:r>
          </a:p>
          <a:p>
            <a:r>
              <a:rPr lang="en-GB" dirty="0">
                <a:hlinkClick r:id="rId2"/>
              </a:rPr>
              <a:t>https://editoria11y.princeton.edu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812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CF0E-D58B-42A6-9E11-B8FE2257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Editoria11y can help content authors meet the W3C ATAG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D75F9-6D8A-4E07-B25F-BD541BA0E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checks for a wide range of accessibility issues, including those covered by the W3C ATAG regulations.</a:t>
            </a:r>
          </a:p>
          <a:p>
            <a:r>
              <a:rPr lang="en-GB" dirty="0"/>
              <a:t>It provides feedback on potential accessibility issues, with helpful tips on how to fix them.</a:t>
            </a:r>
          </a:p>
        </p:txBody>
      </p:sp>
    </p:spTree>
    <p:extLst>
      <p:ext uri="{BB962C8B-B14F-4D97-AF65-F5344CB8AC3E}">
        <p14:creationId xmlns:p14="http://schemas.microsoft.com/office/powerpoint/2010/main" val="2835205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6B4F-A4F5-4F39-8F72-CBA385792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Specific examples of how Editoria11y can help authors meet the W3C ATAG regulations: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77A9A-9995-4F52-9B4C-640CEEF91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ATAG 2.1.2: Ensure that all non-text content has a text equivalent. Editoria11y checks for missing or empty alt text for images.</a:t>
            </a:r>
          </a:p>
          <a:p>
            <a:r>
              <a:rPr lang="en-GB" dirty="0"/>
              <a:t>ATAG 2.2.1: Structure content of web pages in a way that is consistent with the W3C HTML5 specification. Editoria11y checks for missing or incorrect headings.</a:t>
            </a:r>
          </a:p>
        </p:txBody>
      </p:sp>
    </p:spTree>
    <p:extLst>
      <p:ext uri="{BB962C8B-B14F-4D97-AF65-F5344CB8AC3E}">
        <p14:creationId xmlns:p14="http://schemas.microsoft.com/office/powerpoint/2010/main" val="3277997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Editoria11y is not an overlay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does not modify the site viewed by not-logged-in-users in any way. </a:t>
            </a:r>
          </a:p>
          <a:p>
            <a:r>
              <a:rPr lang="en-GB" dirty="0"/>
              <a:t>It is an editor-facing “accessibility assistant” that helps site editors create accessible content.</a:t>
            </a:r>
          </a:p>
        </p:txBody>
      </p:sp>
    </p:spTree>
    <p:extLst>
      <p:ext uri="{BB962C8B-B14F-4D97-AF65-F5344CB8AC3E}">
        <p14:creationId xmlns:p14="http://schemas.microsoft.com/office/powerpoint/2010/main" val="746553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the Editoria11y Accessibility Checker webpage.">
            <a:extLst>
              <a:ext uri="{FF2B5EF4-FFF2-40B4-BE49-F238E27FC236}">
                <a16:creationId xmlns:a16="http://schemas.microsoft.com/office/drawing/2014/main" id="{6086521B-E5FF-4A35-AB4D-70A065BC0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 b="4742"/>
          <a:stretch/>
        </p:blipFill>
        <p:spPr>
          <a:xfrm>
            <a:off x="0" y="282804"/>
            <a:ext cx="12192000" cy="62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87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76397AD5-04B1-46CE-B780-F313153B9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 b="5016"/>
          <a:stretch/>
        </p:blipFill>
        <p:spPr>
          <a:xfrm>
            <a:off x="0" y="263950"/>
            <a:ext cx="12192000" cy="623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82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B53DCF39-BECA-471C-962A-E4F6258C8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61" b="5017"/>
          <a:stretch/>
        </p:blipFill>
        <p:spPr>
          <a:xfrm>
            <a:off x="0" y="273378"/>
            <a:ext cx="12192000" cy="622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95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1E021C06-8DEB-4931-83B8-7B21CD819B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60" b="4743"/>
          <a:stretch/>
        </p:blipFill>
        <p:spPr>
          <a:xfrm>
            <a:off x="0" y="292230"/>
            <a:ext cx="12192000" cy="62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58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EDF25DF0-BD4A-47AA-B2FD-A68657FC8B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 b="5016"/>
          <a:stretch/>
        </p:blipFill>
        <p:spPr>
          <a:xfrm>
            <a:off x="0" y="263950"/>
            <a:ext cx="12192000" cy="623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01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C4DFBEAC-B4E6-4E54-AC46-0E245D8C9B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3" b="5155"/>
          <a:stretch/>
        </p:blipFill>
        <p:spPr>
          <a:xfrm>
            <a:off x="0" y="301657"/>
            <a:ext cx="12192000" cy="618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25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he Editoria11y Accessibility Checker webpage, listing accessibility issues with the page.">
            <a:extLst>
              <a:ext uri="{FF2B5EF4-FFF2-40B4-BE49-F238E27FC236}">
                <a16:creationId xmlns:a16="http://schemas.microsoft.com/office/drawing/2014/main" id="{BF75E25B-6A21-4B2C-A7E4-4346E936A1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7" b="4879"/>
          <a:stretch/>
        </p:blipFill>
        <p:spPr>
          <a:xfrm>
            <a:off x="0" y="304015"/>
            <a:ext cx="12192000" cy="621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2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Links between Accessibility and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accessibility and web sustainability share several overlapping themes and mutually beneficial practices. </a:t>
            </a:r>
          </a:p>
          <a:p>
            <a:r>
              <a:rPr lang="en-US" dirty="0"/>
              <a:t>This synergy creates a powerful force for positive change in the digital landscape, benefiting both users and the environment. 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175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Links between Accessibility and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this summer, three student internships have worked on  investigating the sustainability challenges faced by the University’s web estate and research potential solutions that we could consider in the future.</a:t>
            </a:r>
          </a:p>
          <a:p>
            <a:r>
              <a:rPr lang="en-US" dirty="0"/>
              <a:t>The interns were Catalina Rincon, </a:t>
            </a:r>
            <a:r>
              <a:rPr lang="en-US" dirty="0" err="1"/>
              <a:t>Oisin</a:t>
            </a:r>
            <a:r>
              <a:rPr lang="en-US" dirty="0"/>
              <a:t> Doherty and Christopher O’Neill</a:t>
            </a:r>
          </a:p>
          <a:p>
            <a:r>
              <a:rPr lang="en-US" dirty="0"/>
              <a:t>They have blogged about their recent experiences here: </a:t>
            </a:r>
            <a:r>
              <a:rPr lang="en-US" dirty="0">
                <a:hlinkClick r:id="rId2"/>
              </a:rPr>
              <a:t>https://blogs.ed.ac.uk/website-communications/category/interns/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434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Internships - Our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Investigate how our web estate impacts the environment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Research and identify metrics to measure environmental impact 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Use metrics to measure the environmental impact of our web estate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Research &amp; implement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ustainable UX Design Practices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Deliver Recommendations​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628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US" dirty="0" err="1"/>
              <a:t>ome</a:t>
            </a:r>
            <a:r>
              <a:rPr lang="en-US" dirty="0"/>
              <a:t> key points of intersection: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1. User-Centered Design: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Accessibility: Ensures that websites are usable by people with various disabilities, including visual, auditory, physical, speech, cognitive, and neurological disabilities.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Sustainability: Focuses on creating efficient and lean websites that provide a positive user experience, minimizing unnecessary complexity and resource use. </a:t>
            </a: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508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US" dirty="0" err="1"/>
              <a:t>ome</a:t>
            </a:r>
            <a:r>
              <a:rPr lang="en-US" dirty="0"/>
              <a:t> key points of intersection: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2. Efficient Code and Content: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Accessibility: Clean and semantic HTML helps assistive technologies interpret content correctly. For example, using appropriate headings, labels, and alt text for images.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Sustainability: Efficient, well-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organised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code reduces server load and improves page load times, which in turn reduces energy consumption. </a:t>
            </a: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554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US" dirty="0" err="1"/>
              <a:t>ome</a:t>
            </a:r>
            <a:r>
              <a:rPr lang="en-US" dirty="0"/>
              <a:t> key points of intersection: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3. Performance Optimization: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Accessibility: Faster websites benefit all users, including those using assistive technologies that can be negatively impacted by slow loading times.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Sustainability: Reducing file sizes,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optimising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images, and leveraging caching not only improve performance but also reduce the environmental impact of web hosting and data transfer. </a:t>
            </a: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312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Think about your own respective web platform that you use, or are responsible for (probably Drupal!).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What strategies/tools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would you consider in implementing an accessibility governance approach on your own web platform? 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In other words, what measures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could you take to better enforce web accessibility compliance on your web platform.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What strategies/tools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would you consider in implementing a sustainability governance approach on your own web platform? 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In other words, what measures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could you take to better enforce web sustainability compliance on your web platform.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319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Security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Privacy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Accessibility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User Experience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Sustainability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543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Security,Privacy,Accessibility,User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Experience,Sustainability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These principles have been adopted into th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e University 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Website Publishing Platform 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The team are working to ‘bake in’ a number of these principles into the University 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Website Publishing Platform 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 key part of our web strategy and our continuous improvement approach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8804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Scale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Citing the importance of scale of deployment of this platform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Many websites on our web estate/platform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Many users on our web estate/platform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Delivering on a number of these principles by aiming to ‘build in’ these aspects of web governance, as well as offering training, support and continuous auditing / maintenance / improvement.</a:t>
            </a: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452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Drupal </a:t>
            </a:r>
            <a:r>
              <a:rPr lang="en-GB" dirty="0" err="1"/>
              <a:t>Starshot</a:t>
            </a:r>
            <a:r>
              <a:rPr lang="en-GB" dirty="0"/>
              <a:t> - 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Security,Privacy,Accessibility,User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Experience,Sustainability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These principles have been adopted into th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e Drupal Core and the Drupal </a:t>
            </a:r>
            <a:r>
              <a:rPr lang="en-US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Initiative.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 number of people in the Drupal community are keen to ‘bake in’ a number of these principles into the Drupal Core and Drupal </a:t>
            </a:r>
            <a:r>
              <a:rPr lang="en-US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Initiaitive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.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A key part of our web strategy and our continuous improvement approach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937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Drupal </a:t>
            </a:r>
            <a:r>
              <a:rPr lang="en-GB" dirty="0" err="1"/>
              <a:t>Starshot</a:t>
            </a:r>
            <a:r>
              <a:rPr lang="en-GB" dirty="0"/>
              <a:t> - 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Scale</a:t>
            </a: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Citing the importance of scale of deployment of this platform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Many websites on Drupal, many to come on Drupal </a:t>
            </a:r>
            <a:r>
              <a:rPr lang="en-US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.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Many users on Drupal, many to come on Drupal </a:t>
            </a:r>
            <a:r>
              <a:rPr lang="en-US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Starshot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.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Delivering on a number of these principles by aiming to ‘build in’ aspects of these pillars of web governance at scale.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Built on the principles laid out in the Open Web Manifesto: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  <a:hlinkClick r:id="rId2"/>
              </a:rPr>
              <a:t>https://www.drupal.org/association/open-web-manifesto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848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D1FE-534E-464F-916C-ABAEC749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Strands - Pillars of web governance 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19DEE-A74F-4531-8623-D7054E15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Security,Privacy,Accessibility,User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Experience,Sustainability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 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Pulling these strands together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The way into governance - pulling more people in together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Opening minds – people who only do Security, see the related strands relate to their work – security needs to be accessible, for example. 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You need think about all these things, less easy to dismiss related pillars.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</a:rPr>
              <a:t>Embed into governance process. Again laid out in the Open Web Manifesto: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lay"/>
                <a:hlinkClick r:id="rId2"/>
              </a:rPr>
              <a:t>https://www.drupal.org/association/open-web-manifesto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lay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35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09EE-9EF6-407A-878E-2AB01E917F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Accessibility at every step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DD6C9-B736-4A40-878E-198B99E0FF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4543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2592" y="4020117"/>
            <a:ext cx="2716245" cy="618290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2298"/>
              </a:lnSpc>
              <a:spcBef>
                <a:spcPts val="221"/>
              </a:spcBef>
            </a:pP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Choose</a:t>
            </a:r>
            <a:r>
              <a:rPr sz="2001" b="1" spc="-100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7" dirty="0">
                <a:solidFill>
                  <a:srgbClr val="003266"/>
                </a:solidFill>
                <a:latin typeface="Times New Roman"/>
                <a:cs typeface="Times New Roman"/>
              </a:rPr>
              <a:t>an</a:t>
            </a: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authoring</a:t>
            </a: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tool </a:t>
            </a:r>
            <a:r>
              <a:rPr sz="2001" b="1" spc="-30" dirty="0">
                <a:solidFill>
                  <a:srgbClr val="003266"/>
                </a:solidFill>
                <a:latin typeface="Times New Roman"/>
                <a:cs typeface="Times New Roman"/>
              </a:rPr>
              <a:t>that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39" dirty="0">
                <a:solidFill>
                  <a:srgbClr val="003266"/>
                </a:solidFill>
                <a:latin typeface="Times New Roman"/>
                <a:cs typeface="Times New Roman"/>
              </a:rPr>
              <a:t>supports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4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1017" y="4047524"/>
            <a:ext cx="2689676" cy="1521154"/>
          </a:xfrm>
          <a:prstGeom prst="rect">
            <a:avLst/>
          </a:prstGeom>
        </p:spPr>
        <p:txBody>
          <a:bodyPr vert="horz" wrap="square" lIns="0" tIns="33116" rIns="0" bIns="0" rtlCol="0">
            <a:spAutoFit/>
          </a:bodyPr>
          <a:lstStyle/>
          <a:p>
            <a:pPr marL="7701" marR="3081">
              <a:lnSpc>
                <a:spcPts val="2250"/>
              </a:lnSpc>
              <a:spcBef>
                <a:spcPts val="261"/>
              </a:spcBef>
            </a:pPr>
            <a:r>
              <a:rPr sz="2001" b="1" spc="-69" dirty="0">
                <a:solidFill>
                  <a:srgbClr val="003266"/>
                </a:solidFill>
                <a:latin typeface="Times New Roman"/>
                <a:cs typeface="Times New Roman"/>
              </a:rPr>
              <a:t>Document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all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accessibility </a:t>
            </a:r>
            <a:r>
              <a:rPr sz="2001" b="1" spc="-39" dirty="0">
                <a:solidFill>
                  <a:srgbClr val="003266"/>
                </a:solidFill>
                <a:latin typeface="Times New Roman"/>
                <a:cs typeface="Times New Roman"/>
              </a:rPr>
              <a:t>aspects</a:t>
            </a:r>
            <a:r>
              <a:rPr sz="2001" b="1" spc="-109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1" dirty="0">
                <a:solidFill>
                  <a:srgbClr val="003266"/>
                </a:solidFill>
                <a:latin typeface="Times New Roman"/>
                <a:cs typeface="Times New Roman"/>
              </a:rPr>
              <a:t>of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1" dirty="0">
                <a:solidFill>
                  <a:srgbClr val="003266"/>
                </a:solidFill>
                <a:latin typeface="Times New Roman"/>
                <a:cs typeface="Times New Roman"/>
              </a:rPr>
              <a:t>the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5" dirty="0">
                <a:solidFill>
                  <a:srgbClr val="003266"/>
                </a:solidFill>
                <a:latin typeface="Times New Roman"/>
                <a:cs typeface="Times New Roman"/>
              </a:rPr>
              <a:t>UI</a:t>
            </a:r>
            <a:endParaRPr sz="2001">
              <a:latin typeface="Times New Roman"/>
              <a:cs typeface="Times New Roman"/>
            </a:endParaRPr>
          </a:p>
          <a:p>
            <a:pPr>
              <a:spcBef>
                <a:spcPts val="12"/>
              </a:spcBef>
            </a:pPr>
            <a:endParaRPr sz="2001">
              <a:latin typeface="Times New Roman"/>
              <a:cs typeface="Times New Roman"/>
            </a:endParaRPr>
          </a:p>
          <a:p>
            <a:pPr marL="7701" marR="417794">
              <a:lnSpc>
                <a:spcPts val="2298"/>
              </a:lnSpc>
            </a:pPr>
            <a:r>
              <a:rPr sz="2001" b="1" spc="-58" dirty="0">
                <a:solidFill>
                  <a:srgbClr val="003266"/>
                </a:solidFill>
                <a:latin typeface="Times New Roman"/>
                <a:cs typeface="Times New Roman"/>
              </a:rPr>
              <a:t>Test</a:t>
            </a:r>
            <a:r>
              <a:rPr sz="2001" b="1" spc="-9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authoring</a:t>
            </a:r>
            <a:r>
              <a:rPr sz="2001" b="1" spc="-91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with </a:t>
            </a:r>
            <a:r>
              <a:rPr sz="2001" b="1" spc="-30" dirty="0">
                <a:solidFill>
                  <a:srgbClr val="003266"/>
                </a:solidFill>
                <a:latin typeface="Times New Roman"/>
                <a:cs typeface="Times New Roman"/>
              </a:rPr>
              <a:t>users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30" dirty="0">
                <a:solidFill>
                  <a:srgbClr val="003266"/>
                </a:solidFill>
                <a:latin typeface="Times New Roman"/>
                <a:cs typeface="Times New Roman"/>
              </a:rPr>
              <a:t>with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disabilities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2874" y="4116727"/>
            <a:ext cx="3514869" cy="1511483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2298"/>
              </a:lnSpc>
              <a:spcBef>
                <a:spcPts val="221"/>
              </a:spcBef>
            </a:pPr>
            <a:r>
              <a:rPr sz="2001" b="1" spc="-55" dirty="0">
                <a:solidFill>
                  <a:srgbClr val="003266"/>
                </a:solidFill>
                <a:latin typeface="Times New Roman"/>
                <a:cs typeface="Times New Roman"/>
              </a:rPr>
              <a:t>Set</a:t>
            </a:r>
            <a:r>
              <a:rPr sz="2001" b="1" spc="-9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4" dirty="0">
                <a:solidFill>
                  <a:srgbClr val="003266"/>
                </a:solidFill>
                <a:latin typeface="Times New Roman"/>
                <a:cs typeface="Times New Roman"/>
              </a:rPr>
              <a:t>constraints</a:t>
            </a:r>
            <a:r>
              <a:rPr sz="2001" b="1" spc="-9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for</a:t>
            </a:r>
            <a:r>
              <a:rPr sz="2001" b="1" spc="-127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" dirty="0">
                <a:solidFill>
                  <a:srgbClr val="003266"/>
                </a:solidFill>
                <a:latin typeface="Times New Roman"/>
                <a:cs typeface="Times New Roman"/>
              </a:rPr>
              <a:t>customising </a:t>
            </a:r>
            <a:r>
              <a:rPr sz="2001" b="1" spc="-49" dirty="0">
                <a:solidFill>
                  <a:srgbClr val="003266"/>
                </a:solidFill>
                <a:latin typeface="Times New Roman"/>
                <a:cs typeface="Times New Roman"/>
              </a:rPr>
              <a:t>colour</a:t>
            </a:r>
            <a:r>
              <a:rPr sz="2001" b="1" spc="-12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combinations</a:t>
            </a:r>
            <a:r>
              <a:rPr sz="2001" b="1" spc="-91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73" dirty="0">
                <a:solidFill>
                  <a:srgbClr val="003266"/>
                </a:solidFill>
                <a:latin typeface="Times New Roman"/>
                <a:cs typeface="Times New Roman"/>
              </a:rPr>
              <a:t>(for</a:t>
            </a:r>
            <a:r>
              <a:rPr sz="2001" b="1" spc="-124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contrast)</a:t>
            </a:r>
            <a:endParaRPr sz="2001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971">
              <a:latin typeface="Times New Roman"/>
              <a:cs typeface="Times New Roman"/>
            </a:endParaRPr>
          </a:p>
          <a:p>
            <a:pPr marL="7701" marR="148635">
              <a:lnSpc>
                <a:spcPts val="2298"/>
              </a:lnSpc>
              <a:spcBef>
                <a:spcPts val="3"/>
              </a:spcBef>
            </a:pPr>
            <a:r>
              <a:rPr sz="2001" b="1" spc="-76" dirty="0">
                <a:solidFill>
                  <a:srgbClr val="003266"/>
                </a:solidFill>
                <a:latin typeface="Times New Roman"/>
                <a:cs typeface="Times New Roman"/>
              </a:rPr>
              <a:t>Provide</a:t>
            </a:r>
            <a:r>
              <a:rPr sz="2001" b="1" spc="-79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accessible</a:t>
            </a:r>
            <a:r>
              <a:rPr sz="2001" b="1" spc="-7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52" dirty="0">
                <a:solidFill>
                  <a:srgbClr val="003266"/>
                </a:solidFill>
                <a:latin typeface="Times New Roman"/>
                <a:cs typeface="Times New Roman"/>
              </a:rPr>
              <a:t>examples,</a:t>
            </a:r>
            <a:r>
              <a:rPr sz="2001" b="1" spc="-7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like </a:t>
            </a:r>
            <a:r>
              <a:rPr sz="2001" b="1" spc="-52" dirty="0">
                <a:solidFill>
                  <a:srgbClr val="003266"/>
                </a:solidFill>
                <a:latin typeface="Times New Roman"/>
                <a:cs typeface="Times New Roman"/>
              </a:rPr>
              <a:t>large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9" dirty="0">
                <a:solidFill>
                  <a:srgbClr val="003266"/>
                </a:solidFill>
                <a:latin typeface="Times New Roman"/>
                <a:cs typeface="Times New Roman"/>
              </a:rPr>
              <a:t>enough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52" dirty="0">
                <a:solidFill>
                  <a:srgbClr val="003266"/>
                </a:solidFill>
                <a:latin typeface="Times New Roman"/>
                <a:cs typeface="Times New Roman"/>
              </a:rPr>
              <a:t>touch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" dirty="0">
                <a:solidFill>
                  <a:srgbClr val="003266"/>
                </a:solidFill>
                <a:latin typeface="Times New Roman"/>
                <a:cs typeface="Times New Roman"/>
              </a:rPr>
              <a:t>targets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52285" y="4116727"/>
            <a:ext cx="2134028" cy="1511483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2298"/>
              </a:lnSpc>
              <a:spcBef>
                <a:spcPts val="221"/>
              </a:spcBef>
            </a:pPr>
            <a:r>
              <a:rPr sz="2001" b="1" spc="-79" dirty="0">
                <a:solidFill>
                  <a:srgbClr val="003266"/>
                </a:solidFill>
                <a:latin typeface="Times New Roman"/>
                <a:cs typeface="Times New Roman"/>
              </a:rPr>
              <a:t>Pick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themes</a:t>
            </a:r>
            <a:r>
              <a:rPr sz="2001" b="1" spc="-100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with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r>
              <a:rPr sz="2001" b="1" spc="-118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support</a:t>
            </a:r>
            <a:endParaRPr sz="2001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971">
              <a:latin typeface="Times New Roman"/>
              <a:cs typeface="Times New Roman"/>
            </a:endParaRPr>
          </a:p>
          <a:p>
            <a:pPr marL="7701" marR="3081">
              <a:lnSpc>
                <a:spcPts val="2298"/>
              </a:lnSpc>
              <a:spcBef>
                <a:spcPts val="3"/>
              </a:spcBef>
            </a:pPr>
            <a:r>
              <a:rPr sz="2001" b="1" spc="-79" dirty="0">
                <a:solidFill>
                  <a:srgbClr val="003266"/>
                </a:solidFill>
                <a:latin typeface="Times New Roman"/>
                <a:cs typeface="Times New Roman"/>
              </a:rPr>
              <a:t>Pick</a:t>
            </a:r>
            <a:r>
              <a:rPr sz="2001" b="1" spc="-109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plugins</a:t>
            </a:r>
            <a:r>
              <a:rPr sz="2001" b="1" spc="-106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12" dirty="0">
                <a:solidFill>
                  <a:srgbClr val="003266"/>
                </a:solidFill>
                <a:latin typeface="Times New Roman"/>
                <a:cs typeface="Times New Roman"/>
              </a:rPr>
              <a:t>with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r>
              <a:rPr sz="2001" b="1" spc="-118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2" dirty="0">
                <a:solidFill>
                  <a:srgbClr val="003266"/>
                </a:solidFill>
                <a:latin typeface="Times New Roman"/>
                <a:cs typeface="Times New Roman"/>
              </a:rPr>
              <a:t>support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76168" y="4116727"/>
            <a:ext cx="2512161" cy="900418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660385">
              <a:lnSpc>
                <a:spcPts val="2298"/>
              </a:lnSpc>
              <a:spcBef>
                <a:spcPts val="221"/>
              </a:spcBef>
            </a:pPr>
            <a:r>
              <a:rPr sz="2001" b="1" spc="-139" dirty="0">
                <a:solidFill>
                  <a:srgbClr val="003266"/>
                </a:solidFill>
                <a:latin typeface="Times New Roman"/>
                <a:cs typeface="Times New Roman"/>
              </a:rPr>
              <a:t>Embed</a:t>
            </a:r>
            <a:r>
              <a:rPr sz="2001" b="1" spc="-100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58" dirty="0">
                <a:solidFill>
                  <a:srgbClr val="003266"/>
                </a:solidFill>
                <a:latin typeface="Times New Roman"/>
                <a:cs typeface="Times New Roman"/>
              </a:rPr>
              <a:t>automated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accessibility</a:t>
            </a:r>
            <a:r>
              <a:rPr sz="2001" b="1" spc="-118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6" dirty="0">
                <a:solidFill>
                  <a:srgbClr val="003266"/>
                </a:solidFill>
                <a:latin typeface="Times New Roman"/>
                <a:cs typeface="Times New Roman"/>
              </a:rPr>
              <a:t>tests</a:t>
            </a:r>
            <a:endParaRPr sz="2001">
              <a:latin typeface="Times New Roman"/>
              <a:cs typeface="Times New Roman"/>
            </a:endParaRPr>
          </a:p>
          <a:p>
            <a:pPr marL="7701">
              <a:lnSpc>
                <a:spcPts val="2241"/>
              </a:lnSpc>
            </a:pPr>
            <a:r>
              <a:rPr sz="2001" b="1" dirty="0">
                <a:solidFill>
                  <a:srgbClr val="003266"/>
                </a:solidFill>
                <a:latin typeface="Times New Roman"/>
                <a:cs typeface="Times New Roman"/>
              </a:rPr>
              <a:t>in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1" dirty="0">
                <a:solidFill>
                  <a:srgbClr val="003266"/>
                </a:solidFill>
                <a:latin typeface="Times New Roman"/>
                <a:cs typeface="Times New Roman"/>
              </a:rPr>
              <a:t>the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45" dirty="0">
                <a:solidFill>
                  <a:srgbClr val="003266"/>
                </a:solidFill>
                <a:latin typeface="Times New Roman"/>
                <a:cs typeface="Times New Roman"/>
              </a:rPr>
              <a:t>authoring</a:t>
            </a:r>
            <a:r>
              <a:rPr sz="2001" b="1" spc="-103" dirty="0">
                <a:solidFill>
                  <a:srgbClr val="003266"/>
                </a:solidFill>
                <a:latin typeface="Times New Roman"/>
                <a:cs typeface="Times New Roman"/>
              </a:rPr>
              <a:t> </a:t>
            </a:r>
            <a:r>
              <a:rPr sz="2001" b="1" spc="-27" dirty="0">
                <a:solidFill>
                  <a:srgbClr val="003266"/>
                </a:solidFill>
                <a:latin typeface="Times New Roman"/>
                <a:cs typeface="Times New Roman"/>
              </a:rPr>
              <a:t>process</a:t>
            </a:r>
            <a:endParaRPr sz="200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3113" y="229544"/>
            <a:ext cx="2358520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sz="1486" spc="-76" dirty="0">
                <a:solidFill>
                  <a:srgbClr val="47336C"/>
                </a:solidFill>
                <a:latin typeface="Cambria"/>
                <a:cs typeface="Cambria"/>
              </a:rPr>
              <a:t>@hdv@front-</a:t>
            </a:r>
            <a:r>
              <a:rPr sz="1486" spc="-36" dirty="0">
                <a:solidFill>
                  <a:srgbClr val="47336C"/>
                </a:solidFill>
                <a:latin typeface="Cambria"/>
                <a:cs typeface="Cambria"/>
              </a:rPr>
              <a:t>end.social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206" dirty="0">
                <a:solidFill>
                  <a:srgbClr val="47336C"/>
                </a:solidFill>
                <a:latin typeface="Cambria"/>
                <a:cs typeface="Cambria"/>
              </a:rPr>
              <a:t>/</a:t>
            </a:r>
            <a:r>
              <a:rPr sz="1486" spc="15" dirty="0">
                <a:solidFill>
                  <a:srgbClr val="47336C"/>
                </a:solidFill>
                <a:latin typeface="Cambria"/>
                <a:cs typeface="Cambria"/>
              </a:rPr>
              <a:t> </a:t>
            </a:r>
            <a:r>
              <a:rPr sz="1486" spc="-67" dirty="0">
                <a:solidFill>
                  <a:srgbClr val="47336C"/>
                </a:solidFill>
                <a:latin typeface="Cambria"/>
                <a:cs typeface="Cambria"/>
              </a:rPr>
              <a:t>@hdv</a:t>
            </a:r>
            <a:endParaRPr sz="1486">
              <a:latin typeface="Cambria"/>
              <a:cs typeface="Cambria"/>
            </a:endParaRPr>
          </a:p>
        </p:txBody>
      </p:sp>
      <p:pic>
        <p:nvPicPr>
          <p:cNvPr id="3" name="object 3" descr="A purple arrow pointing to a black circle, describing the planning to launch journey in stages of a website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53" y="2291482"/>
            <a:ext cx="11051491" cy="15335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05834" y="2823638"/>
            <a:ext cx="931471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5094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Quality Assurance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739" y="2823167"/>
            <a:ext cx="822498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41587" marR="3081" indent="-3427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Planning/ Strategy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0121" y="2823886"/>
            <a:ext cx="949954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74819" marR="3081" indent="-167503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Interaction </a:t>
            </a: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4877" y="2821220"/>
            <a:ext cx="615333" cy="45481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35425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Visual Design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1319" y="2937298"/>
            <a:ext cx="115711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27" dirty="0">
                <a:solidFill>
                  <a:srgbClr val="003266"/>
                </a:solidFill>
                <a:latin typeface="Gill Sans MT"/>
                <a:cs typeface="Gill Sans MT"/>
              </a:rPr>
              <a:t>Development</a:t>
            </a:r>
            <a:endParaRPr sz="1455">
              <a:latin typeface="Gill Sans MT"/>
              <a:cs typeface="Gill Sans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9640" y="2934756"/>
            <a:ext cx="650759" cy="2309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455" b="1" spc="-6" dirty="0">
                <a:solidFill>
                  <a:srgbClr val="003266"/>
                </a:solidFill>
                <a:latin typeface="Gill Sans MT"/>
                <a:cs typeface="Gill Sans MT"/>
              </a:rPr>
              <a:t>Launch</a:t>
            </a:r>
            <a:endParaRPr sz="1455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DE3F1-0EF3-4006-8FEB-7AE011F0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2C4DE-3F74-4EFC-928E-C25E4572E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Accessibility can't be automated and not everything has an easy fix, but there are remedies we could build into design systems, browsers and CMSs</a:t>
            </a:r>
          </a:p>
          <a:p>
            <a:r>
              <a:rPr lang="en-GB" dirty="0"/>
              <a:t>Use a CMS that can be set up to work as an accessibility assistant for content editors</a:t>
            </a:r>
          </a:p>
          <a:p>
            <a:r>
              <a:rPr lang="en-GB" dirty="0"/>
              <a:t>The upcoming University Website Publishing Platform is a promising example of this. This is also an exciting potential opportunity for Drupal </a:t>
            </a:r>
            <a:r>
              <a:rPr lang="en-GB" dirty="0" err="1"/>
              <a:t>Starshot</a:t>
            </a:r>
            <a:r>
              <a:rPr lang="en-GB" dirty="0"/>
              <a:t>.</a:t>
            </a:r>
          </a:p>
          <a:p>
            <a:r>
              <a:rPr lang="en-GB" dirty="0"/>
              <a:t>Accessibility (and sustainability) is easier when you do it earlier, and consider it throughout the lifecycle of the website.</a:t>
            </a:r>
          </a:p>
        </p:txBody>
      </p:sp>
    </p:spTree>
    <p:extLst>
      <p:ext uri="{BB962C8B-B14F-4D97-AF65-F5344CB8AC3E}">
        <p14:creationId xmlns:p14="http://schemas.microsoft.com/office/powerpoint/2010/main" val="12201467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FE020-59E1-49C3-992F-3B462D4C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F6EF-E2EC-439A-A815-3E7F7E396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LinkedIn Profile:</a:t>
            </a:r>
          </a:p>
          <a:p>
            <a:r>
              <a:rPr lang="en-GB">
                <a:hlinkClick r:id="rId2"/>
              </a:rPr>
              <a:t>https://www.linkedin.com/in/johnwalterlockhart/</a:t>
            </a:r>
            <a:endParaRPr lang="en-GB" dirty="0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9632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003" y="631054"/>
            <a:ext cx="2114619" cy="118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7694" y="5175175"/>
            <a:ext cx="7476606" cy="16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5"/>
          <p:cNvSpPr/>
          <p:nvPr/>
        </p:nvSpPr>
        <p:spPr>
          <a:xfrm>
            <a:off x="-78000" y="1999000"/>
            <a:ext cx="12348000" cy="23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ES" sz="3600" b="0" i="0" u="none" strike="noStrike" cap="none">
                <a:solidFill>
                  <a:srgbClr val="424242"/>
                </a:solidFill>
                <a:latin typeface="Bitter"/>
                <a:ea typeface="Bitter"/>
                <a:cs typeface="Bitter"/>
                <a:sym typeface="Bitter"/>
              </a:rPr>
              <a:t>Please fill out the </a:t>
            </a:r>
            <a:r>
              <a:rPr lang="en-ES" sz="3600" b="1" i="0" u="none" strike="noStrike" cap="none">
                <a:solidFill>
                  <a:srgbClr val="424242"/>
                </a:solidFill>
                <a:latin typeface="Bitter"/>
                <a:ea typeface="Bitter"/>
                <a:cs typeface="Bitter"/>
                <a:sym typeface="Bitter"/>
              </a:rPr>
              <a:t>Individual </a:t>
            </a:r>
            <a:r>
              <a:rPr lang="en-E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ES" sz="3600" b="1" i="0" u="none" strike="noStrike" cap="none">
                <a:solidFill>
                  <a:srgbClr val="424242"/>
                </a:solidFill>
                <a:latin typeface="Bitter"/>
                <a:ea typeface="Bitter"/>
                <a:cs typeface="Bitter"/>
                <a:sym typeface="Bitter"/>
              </a:rPr>
              <a:t>session </a:t>
            </a:r>
            <a:r>
              <a:rPr lang="en-ES" sz="3600" b="0" i="0" u="none" strike="noStrike" cap="none">
                <a:solidFill>
                  <a:srgbClr val="424242"/>
                </a:solidFill>
                <a:latin typeface="Bitter"/>
                <a:ea typeface="Bitter"/>
                <a:cs typeface="Bitter"/>
                <a:sym typeface="Bitter"/>
              </a:rPr>
              <a:t>survey</a:t>
            </a:r>
            <a:endParaRPr sz="3600" b="0" i="0" u="none" strike="noStrike" cap="none">
              <a:solidFill>
                <a:srgbClr val="424242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ES" sz="2400" b="0" i="1" u="none" strike="noStrike" cap="none">
                <a:solidFill>
                  <a:srgbClr val="424242"/>
                </a:solidFill>
                <a:latin typeface="Bitter"/>
                <a:ea typeface="Bitter"/>
                <a:cs typeface="Bitter"/>
                <a:sym typeface="Bitter"/>
              </a:rPr>
              <a:t>(in the Mobile App using QR code)</a:t>
            </a:r>
            <a:endParaRPr sz="2400" b="0" i="1" u="none" strike="noStrike" cap="none">
              <a:solidFill>
                <a:srgbClr val="424242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3274500" y="850625"/>
            <a:ext cx="5643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ES" sz="4500" b="0" i="0" u="none" strike="noStrike" cap="none">
                <a:solidFill>
                  <a:srgbClr val="E22B4B"/>
                </a:solidFill>
                <a:latin typeface="Bitter"/>
                <a:ea typeface="Bitter"/>
                <a:cs typeface="Bitter"/>
                <a:sym typeface="Bitter"/>
              </a:rPr>
              <a:t>What did you think?</a:t>
            </a:r>
            <a:endParaRPr sz="4500" b="0" i="0" u="none" strike="noStrike" cap="none">
              <a:solidFill>
                <a:srgbClr val="E22B4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5038650" y="3069825"/>
            <a:ext cx="2114700" cy="2226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E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QR Will be provided to the Speakers prior to the conference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70386" y="0"/>
            <a:ext cx="2343916" cy="181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qr code on a white background">
            <a:extLst>
              <a:ext uri="{FF2B5EF4-FFF2-40B4-BE49-F238E27FC236}">
                <a16:creationId xmlns:a16="http://schemas.microsoft.com/office/drawing/2014/main" id="{40EB9A76-6DEE-DEB1-0B94-065CAAF58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2294" y="3016875"/>
            <a:ext cx="2332500" cy="2332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097" y="4907756"/>
            <a:ext cx="1778980" cy="1655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10414508" y="-39832"/>
            <a:ext cx="1425072" cy="195173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 txBox="1"/>
          <p:nvPr/>
        </p:nvSpPr>
        <p:spPr>
          <a:xfrm>
            <a:off x="330600" y="1096275"/>
            <a:ext cx="113730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ES" sz="3500" b="0" i="0" u="none" strike="noStrike" cap="none">
                <a:solidFill>
                  <a:srgbClr val="E22B4B"/>
                </a:solidFill>
                <a:latin typeface="Bitter"/>
                <a:ea typeface="Bitter"/>
                <a:cs typeface="Bitter"/>
                <a:sym typeface="Bitter"/>
              </a:rPr>
              <a:t>Join us for contribution opportunities!</a:t>
            </a:r>
            <a:endParaRPr sz="3500" b="0" i="0" u="none" strike="noStrike" cap="none">
              <a:solidFill>
                <a:srgbClr val="E22B4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97876" y="2172388"/>
            <a:ext cx="3816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ES" sz="25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rPr>
              <a:t>Mentored </a:t>
            </a:r>
            <a:endParaRPr sz="2500" b="0" i="0" u="none" strike="noStrike" cap="none">
              <a:solidFill>
                <a:srgbClr val="08547A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ES" sz="25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rPr>
              <a:t>Contribution</a:t>
            </a:r>
            <a:endParaRPr sz="2500" b="0" i="0" u="none" strike="noStrike" cap="none">
              <a:solidFill>
                <a:srgbClr val="08547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3905400" y="2063800"/>
            <a:ext cx="4381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ES" sz="25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rPr>
              <a:t>First Time</a:t>
            </a:r>
            <a:endParaRPr sz="2500" b="0" i="0" u="none" strike="noStrike" cap="none">
              <a:solidFill>
                <a:srgbClr val="08547A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ES" sz="25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rPr>
              <a:t>Contributor Workshop</a:t>
            </a:r>
            <a:endParaRPr sz="2500" b="0" i="0" u="none" strike="noStrike" cap="none">
              <a:solidFill>
                <a:srgbClr val="08547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8286602" y="2063788"/>
            <a:ext cx="3816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ES" sz="25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rPr>
              <a:t>General</a:t>
            </a:r>
            <a:endParaRPr sz="2500" b="0" i="0" u="none" strike="noStrike" cap="none">
              <a:solidFill>
                <a:srgbClr val="08547A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ES" sz="25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rPr>
              <a:t>Contribution</a:t>
            </a:r>
            <a:endParaRPr sz="2500" b="0" i="0" u="none" strike="noStrike" cap="none">
              <a:solidFill>
                <a:srgbClr val="08547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-73736" y="3340313"/>
            <a:ext cx="4159500" cy="17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27 September: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09:00 – 18:00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Room 111</a:t>
            </a:r>
            <a:endParaRPr sz="2000" b="0" i="0" u="none" strike="noStrike" cap="none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 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4016250" y="3254291"/>
            <a:ext cx="4159500" cy="2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24 September: 16:30 - 17:15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Room BoF 4 (121)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25 September: 11:30 - 12:15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Room BoF 4 (121)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27 September: 09:00 - 12:30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Room 111</a:t>
            </a:r>
            <a:endParaRPr sz="2000" b="0" i="0" u="none" strike="noStrike" cap="none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7912938" y="3254300"/>
            <a:ext cx="4563600" cy="30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24-26 September: 09:00 - 18:00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Area 1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27 September: 09 - 18:00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ES" sz="2000" b="0" i="0" u="none" strike="noStrike" cap="none">
                <a:solidFill>
                  <a:srgbClr val="4C697D"/>
                </a:solidFill>
                <a:latin typeface="Bitter Light"/>
                <a:ea typeface="Bitter Light"/>
                <a:cs typeface="Bitter Light"/>
                <a:sym typeface="Bitter Light"/>
              </a:rPr>
              <a:t>Room 112</a:t>
            </a: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000" b="0" i="0" u="none" strike="noStrike" cap="none">
              <a:solidFill>
                <a:srgbClr val="4C697D"/>
              </a:solidFill>
              <a:latin typeface="Bitter Light"/>
              <a:ea typeface="Bitter Light"/>
              <a:cs typeface="Bitter Light"/>
              <a:sym typeface="Bitter Light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-2846300" y="5754275"/>
            <a:ext cx="18288000" cy="6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ES" sz="4000" b="0" i="0" u="none" strike="noStrike" cap="none">
                <a:solidFill>
                  <a:srgbClr val="E22B4B"/>
                </a:solidFill>
                <a:latin typeface="Bitter"/>
                <a:ea typeface="Bitter"/>
                <a:cs typeface="Bitter"/>
                <a:sym typeface="Bitter"/>
              </a:rPr>
              <a:t>#DrupalContributions</a:t>
            </a:r>
            <a:endParaRPr sz="4000" b="0" i="0" u="none" strike="noStrike" cap="none">
              <a:solidFill>
                <a:srgbClr val="E22B4B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843697" cy="142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2557B"/>
      </a:dk1>
      <a:lt1>
        <a:srgbClr val="FFFFFF"/>
      </a:lt1>
      <a:dk2>
        <a:srgbClr val="02557B"/>
      </a:dk2>
      <a:lt2>
        <a:srgbClr val="E7E6E6"/>
      </a:lt2>
      <a:accent1>
        <a:srgbClr val="DF2B4A"/>
      </a:accent1>
      <a:accent2>
        <a:srgbClr val="ED7D31"/>
      </a:accent2>
      <a:accent3>
        <a:srgbClr val="C8D42B"/>
      </a:accent3>
      <a:accent4>
        <a:srgbClr val="60499E"/>
      </a:accent4>
      <a:accent5>
        <a:srgbClr val="00BA00"/>
      </a:accent5>
      <a:accent6>
        <a:srgbClr val="FF7F62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bf59ba7-7252-4c32-a941-5d3f00103e3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A4542AF5B5044E84384A0F084A89BF" ma:contentTypeVersion="17" ma:contentTypeDescription="Create a new document." ma:contentTypeScope="" ma:versionID="fd7d21d99125beaa534c2647aab93c72">
  <xsd:schema xmlns:xsd="http://www.w3.org/2001/XMLSchema" xmlns:xs="http://www.w3.org/2001/XMLSchema" xmlns:p="http://schemas.microsoft.com/office/2006/metadata/properties" xmlns:ns3="1e07f396-fdc8-41cb-b9e2-ddd32783ab3b" xmlns:ns4="bbf59ba7-7252-4c32-a941-5d3f00103e33" targetNamespace="http://schemas.microsoft.com/office/2006/metadata/properties" ma:root="true" ma:fieldsID="273bb93807ddb1788d70f98586d28653" ns3:_="" ns4:_="">
    <xsd:import namespace="1e07f396-fdc8-41cb-b9e2-ddd32783ab3b"/>
    <xsd:import namespace="bbf59ba7-7252-4c32-a941-5d3f00103e3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7f396-fdc8-41cb-b9e2-ddd32783ab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59ba7-7252-4c32-a941-5d3f00103e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BE000C-0585-46A0-B6E1-9573C9E719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781FFC-7B02-4B76-A01B-C313F6066F99}">
  <ds:schemaRefs>
    <ds:schemaRef ds:uri="bbf59ba7-7252-4c32-a941-5d3f00103e33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1e07f396-fdc8-41cb-b9e2-ddd32783ab3b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0A14A7A-8B1D-4E52-9603-224931F8DC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7f396-fdc8-41cb-b9e2-ddd32783ab3b"/>
    <ds:schemaRef ds:uri="bbf59ba7-7252-4c32-a941-5d3f00103e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2256</Words>
  <Application>Microsoft Office PowerPoint</Application>
  <PresentationFormat>Widescreen</PresentationFormat>
  <Paragraphs>289</Paragraphs>
  <Slides>67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Calibri</vt:lpstr>
      <vt:lpstr>Gill Sans MT</vt:lpstr>
      <vt:lpstr>Bitter Light</vt:lpstr>
      <vt:lpstr>Times New Roman</vt:lpstr>
      <vt:lpstr>Bitter</vt:lpstr>
      <vt:lpstr>Helvetica Neue</vt:lpstr>
      <vt:lpstr>Cambria</vt:lpstr>
      <vt:lpstr>Arial</vt:lpstr>
      <vt:lpstr>Office Theme</vt:lpstr>
      <vt:lpstr>Web Accessibility and Site Governance in Drupal</vt:lpstr>
      <vt:lpstr>John Lockhart</vt:lpstr>
      <vt:lpstr>Hidde de Vries</vt:lpstr>
      <vt:lpstr>Hidde de Vries</vt:lpstr>
      <vt:lpstr>Accessibility is hard</vt:lpstr>
      <vt:lpstr>Why Isn't Accessibility easier?</vt:lpstr>
      <vt:lpstr>Built-in accessibility</vt:lpstr>
      <vt:lpstr>Can’t we just build accessibility into our products?</vt:lpstr>
      <vt:lpstr>(Don’t use) Overlays</vt:lpstr>
      <vt:lpstr>Overlay Fact Sheet</vt:lpstr>
      <vt:lpstr>Design Systems</vt:lpstr>
      <vt:lpstr>Design Systems</vt:lpstr>
      <vt:lpstr>PowerPoint Presentation</vt:lpstr>
      <vt:lpstr>Browsers</vt:lpstr>
      <vt:lpstr>PowerPoint Presentation</vt:lpstr>
      <vt:lpstr>HTML</vt:lpstr>
      <vt:lpstr>CMSs can help with accessibility</vt:lpstr>
      <vt:lpstr>Assessing CMS accessibility in two ways</vt:lpstr>
      <vt:lpstr>WCAG</vt:lpstr>
      <vt:lpstr>ATAG</vt:lpstr>
      <vt:lpstr>Examples of ATAG (Part B)</vt:lpstr>
      <vt:lpstr>W3C Authoring Tools List</vt:lpstr>
      <vt:lpstr>“Support the production of accessible content”</vt:lpstr>
      <vt:lpstr>CMSs as accessibility assistants</vt:lpstr>
      <vt:lpstr>Example: A Card Component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Editoria11y: an example</vt:lpstr>
      <vt:lpstr>Editoria11y can help content authors meet the W3C ATAG regulations</vt:lpstr>
      <vt:lpstr>Specific examples of how Editoria11y can help authors meet the W3C ATAG regulations:</vt:lpstr>
      <vt:lpstr>Editoria11y is not an overlay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Links between Accessibility and Sustainability</vt:lpstr>
      <vt:lpstr>Links between Accessibility and Sustainability</vt:lpstr>
      <vt:lpstr>Internships - Our Objectives</vt:lpstr>
      <vt:lpstr>Some key points of intersection: </vt:lpstr>
      <vt:lpstr>Some key points of intersection: </vt:lpstr>
      <vt:lpstr>Some key points of intersection: </vt:lpstr>
      <vt:lpstr>Workshop Exercise</vt:lpstr>
      <vt:lpstr>Pillars of web governance  </vt:lpstr>
      <vt:lpstr>Pillars of web governance  </vt:lpstr>
      <vt:lpstr>Pillars of web governance  </vt:lpstr>
      <vt:lpstr>Drupal Starshot - Pillars of web governance  </vt:lpstr>
      <vt:lpstr>Drupal Starshot - Pillars of web governance  </vt:lpstr>
      <vt:lpstr>Strands - Pillars of web governance  </vt:lpstr>
      <vt:lpstr>Accessibility at every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John and Tinsley Lockhart</dc:creator>
  <cp:lastModifiedBy>John Lockhart</cp:lastModifiedBy>
  <cp:revision>4</cp:revision>
  <dcterms:modified xsi:type="dcterms:W3CDTF">2024-09-24T10:14:47Z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0x0101002BA4542AF5B5044E84384A0F084A89BF</vt:lpwstr>
  </property>
</Properties>
</file>